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Syncopate"/>
      <p:regular r:id="rId42"/>
      <p:bold r:id="rId43"/>
    </p:embeddedFont>
    <p:embeddedFont>
      <p:font typeface="Droid Sans"/>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34A48BB-1534-4BC3-AC07-948CD257CC87}">
  <a:tblStyle styleId="{734A48BB-1534-4BC3-AC07-948CD257CC87}"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Syncopate-regular.fntdata"/><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DroidSans-regular.fntdata"/><Relationship Id="rId21" Type="http://schemas.openxmlformats.org/officeDocument/2006/relationships/slide" Target="slides/slide15.xml"/><Relationship Id="rId43" Type="http://schemas.openxmlformats.org/officeDocument/2006/relationships/font" Target="fonts/Syncopate-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DroidSans-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None/>
              <a:defRPr b="0" i="0" sz="1100" u="none" cap="none" strike="noStrike"/>
            </a:lvl1pPr>
            <a:lvl2pPr indent="0" lvl="1" marL="457200" marR="0" rtl="0" algn="l">
              <a:spcBef>
                <a:spcPts val="0"/>
              </a:spcBef>
              <a:buNone/>
              <a:defRPr b="0" i="0" sz="1100" u="none" cap="none" strike="noStrike"/>
            </a:lvl2pPr>
            <a:lvl3pPr indent="0" lvl="2" marL="914400" marR="0" rtl="0" algn="l">
              <a:spcBef>
                <a:spcPts val="0"/>
              </a:spcBef>
              <a:buNone/>
              <a:defRPr b="0" i="0" sz="1100" u="none" cap="none" strike="noStrike"/>
            </a:lvl3pPr>
            <a:lvl4pPr indent="0" lvl="3" marL="1371600" marR="0" rtl="0" algn="l">
              <a:spcBef>
                <a:spcPts val="0"/>
              </a:spcBef>
              <a:buNone/>
              <a:defRPr b="0" i="0" sz="1100" u="none" cap="none" strike="noStrike"/>
            </a:lvl4pPr>
            <a:lvl5pPr indent="0" lvl="4" marL="1828800" marR="0" rtl="0" algn="l">
              <a:spcBef>
                <a:spcPts val="0"/>
              </a:spcBef>
              <a:buNone/>
              <a:defRPr b="0" i="0" sz="1100" u="none" cap="none" strike="noStrike"/>
            </a:lvl5pPr>
            <a:lvl6pPr indent="0" lvl="5" marL="2286000" marR="0" rtl="0" algn="l">
              <a:spcBef>
                <a:spcPts val="0"/>
              </a:spcBef>
              <a:buNone/>
              <a:defRPr b="0" i="0" sz="1100" u="none" cap="none" strike="noStrike"/>
            </a:lvl6pPr>
            <a:lvl7pPr indent="0" lvl="6" marL="2743200" marR="0" rtl="0" algn="l">
              <a:spcBef>
                <a:spcPts val="0"/>
              </a:spcBef>
              <a:buNone/>
              <a:defRPr b="0" i="0" sz="1100" u="none" cap="none" strike="noStrike"/>
            </a:lvl7pPr>
            <a:lvl8pPr indent="0" lvl="7" marL="3200400" marR="0" rtl="0" algn="l">
              <a:spcBef>
                <a:spcPts val="0"/>
              </a:spcBef>
              <a:buNone/>
              <a:defRPr b="0" i="0" sz="1100" u="none" cap="none" strike="noStrike"/>
            </a:lvl8pPr>
            <a:lvl9pPr indent="0" lvl="8" marL="3657600" marR="0" rtl="0" algn="l">
              <a:spcBef>
                <a:spcPts val="0"/>
              </a:spcBef>
              <a:buNone/>
              <a:defRPr b="0" i="0" sz="1100" u="none" cap="none" strike="noStrike"/>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7" name="Shape 9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6" name="Shape 19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SzPct val="25000"/>
              <a:buFont typeface="Arial"/>
              <a:buNone/>
            </a:pPr>
            <a:r>
              <a:rPr b="0" i="0" lang="en" sz="1100" u="none" cap="none" strike="noStrike"/>
              <a:t>Anode vs Cathode </a:t>
            </a:r>
          </a:p>
          <a:p>
            <a:pPr indent="0" lvl="0" marL="0" marR="0" rtl="0" algn="l">
              <a:spcBef>
                <a:spcPts val="0"/>
              </a:spcBef>
              <a:buSzPct val="25000"/>
              <a:buFont typeface="Arial"/>
              <a:buNone/>
            </a:pPr>
            <a:r>
              <a:rPr b="0" i="0" lang="en" sz="1100" u="none" cap="none" strike="noStrike"/>
              <a:t>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7" name="Shape 20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SzPct val="25000"/>
              <a:buFont typeface="Arial"/>
              <a:buNone/>
            </a:pPr>
            <a:r>
              <a:rPr b="0" i="0" lang="en" sz="1100" u="none" cap="none" strike="noStrike"/>
              <a:t>Polysulfide Shuttling Effect: causes lithium sulfur batteries to have low Coulombic Efficiency ( the charge efficiency by which electrons are transferred in batteries)</a:t>
            </a:r>
          </a:p>
          <a:p>
            <a:pPr indent="0" lvl="0" marL="0" marR="0" rtl="0" algn="l">
              <a:spcBef>
                <a:spcPts val="0"/>
              </a:spcBef>
              <a:buSzPct val="25000"/>
              <a:buFont typeface="Arial"/>
              <a:buNone/>
            </a:pPr>
            <a:r>
              <a:rPr b="0" i="0" lang="en" sz="1100" u="none" cap="none" strike="noStrike"/>
              <a:t>Polysulfides are soluble and are able to freely move in electrolyte between anode and cathode. High order polysulfides migrate to the anode react with lithium metal causes reduction in active material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7" name="Shape 21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SzPct val="25000"/>
              <a:buFont typeface="Arial"/>
              <a:buNone/>
            </a:pPr>
            <a:r>
              <a:rPr b="0" i="0" lang="en" sz="1100" u="none" cap="none" strike="noStrike"/>
              <a:t>Anode vs Cathode </a:t>
            </a:r>
          </a:p>
          <a:p>
            <a:pPr indent="0" lvl="0" marL="0" marR="0" rtl="0" algn="l">
              <a:spcBef>
                <a:spcPts val="0"/>
              </a:spcBef>
              <a:buSzPct val="25000"/>
              <a:buFont typeface="Arial"/>
              <a:buNone/>
            </a:pPr>
            <a:r>
              <a:rPr b="0" i="0" lang="en" sz="1100" u="none" cap="none" strike="noStrike"/>
              <a:t>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7" name="Shape 22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rPr lang="en"/>
              <a:t>Strong mechanical properties to hold sulfur </a:t>
            </a:r>
          </a:p>
          <a:p>
            <a:pPr indent="0" lvl="0" marL="0" marR="0" rtl="0" algn="l">
              <a:spcBef>
                <a:spcPts val="0"/>
              </a:spcBef>
              <a:buSzPct val="25000"/>
              <a:buFont typeface="Arial"/>
              <a:buNone/>
            </a:pPr>
            <a:r>
              <a:rPr lang="en"/>
              <a:t>Structurally sound yet flexible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6" name="Shape 23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SzPct val="25000"/>
              <a:buFont typeface="Arial"/>
              <a:buNone/>
            </a:pPr>
            <a:r>
              <a:rPr b="0" i="0" lang="en" sz="1100" u="none" cap="none" strike="noStrike"/>
              <a:t>Laser mill first THEN plasma </a:t>
            </a:r>
          </a:p>
          <a:p>
            <a:pPr indent="0" lvl="0" marL="0" marR="0" rtl="0" algn="l">
              <a:spcBef>
                <a:spcPts val="0"/>
              </a:spcBef>
              <a:spcAft>
                <a:spcPts val="0"/>
              </a:spcAft>
              <a:buSzPct val="25000"/>
              <a:buFont typeface="Arial"/>
              <a:buNone/>
            </a:pPr>
            <a:r>
              <a:rPr b="0" i="0" lang="en" sz="1100" u="none" cap="none" strike="noStrike"/>
              <a:t>More area with oxygen function</a:t>
            </a:r>
            <a:r>
              <a:rPr b="1" i="0" lang="en" sz="1400" u="none" cap="none" strike="noStrike">
                <a:solidFill>
                  <a:schemeClr val="dk1"/>
                </a:solidFill>
              </a:rPr>
              <a:t>that adds carbonyl and hydroxyl groups functional groups to make graphene a more hydrophilic surface and increase the wettability of the surface </a:t>
            </a:r>
          </a:p>
          <a:p>
            <a:pPr indent="-317500" lvl="0" marL="457200" marR="0" rtl="0" algn="l">
              <a:lnSpc>
                <a:spcPct val="115000"/>
              </a:lnSpc>
              <a:spcBef>
                <a:spcPts val="0"/>
              </a:spcBef>
              <a:spcAft>
                <a:spcPts val="0"/>
              </a:spcAft>
              <a:buSzPct val="25000"/>
              <a:buNone/>
            </a:pPr>
            <a:r>
              <a:rPr b="1" i="0" lang="en" sz="1400" u="none" cap="none" strike="noStrike">
                <a:solidFill>
                  <a:schemeClr val="dk1"/>
                </a:solidFill>
              </a:rPr>
              <a:t>Laser milling the surface of the graphene to increase surface area</a:t>
            </a:r>
          </a:p>
          <a:p>
            <a:pPr indent="0" lvl="0" marL="0" marR="0" rtl="0" algn="l">
              <a:spcBef>
                <a:spcPts val="1600"/>
              </a:spcBef>
              <a:buSzPct val="25000"/>
              <a:buFont typeface="Arial"/>
              <a:buNone/>
            </a:pPr>
            <a:r>
              <a:rPr b="0" i="0" lang="en" sz="1100" u="none" cap="none" strike="noStrike"/>
              <a:t>al groups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5" name="Shape 24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rPr lang="en"/>
              <a:t>CVD Synthesis --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6" name="Shape 27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0" i="0" lang="en" sz="1800" u="none" cap="none" strike="noStrike">
                <a:solidFill>
                  <a:schemeClr val="dk2"/>
                </a:solidFill>
              </a:rPr>
              <a:t>Plasma -- creates negatively charged OH functional groups repels so that polysulfide don’t sit on cathode surface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7" name="Shape 28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6" name="Shape 29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8" name="Shape 30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8" name="Shape 31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SzPct val="25000"/>
              <a:buFont typeface="Arial"/>
              <a:buNone/>
            </a:pPr>
            <a:r>
              <a:rPr b="0" i="0" lang="en" sz="1100" u="none" cap="none" strike="noStrike"/>
              <a:t>RAMAN-- morphology, how thick, defects</a:t>
            </a:r>
          </a:p>
          <a:p>
            <a:pPr indent="0" lvl="0" marL="0" marR="0" rtl="0" algn="l">
              <a:spcBef>
                <a:spcPts val="0"/>
              </a:spcBef>
              <a:spcAft>
                <a:spcPts val="0"/>
              </a:spcAft>
              <a:buSzPct val="25000"/>
              <a:buFont typeface="Arial"/>
              <a:buNone/>
            </a:pPr>
            <a:r>
              <a:rPr b="0" i="0" lang="en" sz="1100" u="none" cap="none" strike="noStrike"/>
              <a:t>SEM -- Scanning Electron Microscopy</a:t>
            </a:r>
          </a:p>
          <a:p>
            <a:pPr indent="0" lvl="0" marL="0" marR="0" rtl="0" algn="l">
              <a:spcBef>
                <a:spcPts val="0"/>
              </a:spcBef>
              <a:spcAft>
                <a:spcPts val="0"/>
              </a:spcAft>
              <a:buSzPct val="25000"/>
              <a:buFont typeface="Arial"/>
              <a:buNone/>
            </a:pPr>
            <a:r>
              <a:rPr b="0" i="0" lang="en" sz="1100" u="none" cap="none" strike="noStrike"/>
              <a:t>TGA -- Thermo</a:t>
            </a:r>
          </a:p>
          <a:p>
            <a:pPr indent="0" lvl="0" marL="0" marR="0" rtl="0" algn="l">
              <a:spcBef>
                <a:spcPts val="0"/>
              </a:spcBef>
              <a:buSzPct val="25000"/>
              <a:buFont typeface="Arial"/>
              <a:buNone/>
            </a:pPr>
            <a:r>
              <a:rPr b="0" i="0" lang="en" sz="1100" u="none" cap="none" strike="noStrike"/>
              <a:t>Laser Cutter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8" name="Shape 32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rPr lang="en"/>
              <a:t>Helium -- “carrier gas”</a:t>
            </a:r>
          </a:p>
          <a:p>
            <a:pPr indent="0" lvl="0" marL="0" marR="0" rtl="0" algn="l">
              <a:spcBef>
                <a:spcPts val="0"/>
              </a:spcBef>
              <a:buSzPct val="25000"/>
              <a:buFont typeface="Arial"/>
              <a:buNone/>
            </a:pPr>
            <a:r>
              <a:rPr lang="en"/>
              <a:t>Ratio:  30 L helium to 0.2 Oxygen to prevent explosion </a:t>
            </a:r>
          </a:p>
          <a:p>
            <a:pPr indent="0" lvl="0" marL="0" marR="0" rtl="0" algn="l">
              <a:spcBef>
                <a:spcPts val="0"/>
              </a:spcBef>
              <a:buSzPct val="25000"/>
              <a:buFont typeface="Arial"/>
              <a:buNone/>
            </a:pPr>
            <a:r>
              <a:t/>
            </a:r>
            <a:endParaRPr/>
          </a:p>
          <a:p>
            <a:pPr indent="0" lvl="0" marL="0" marR="0" rtl="0" algn="l">
              <a:spcBef>
                <a:spcPts val="0"/>
              </a:spcBef>
              <a:buSzPct val="25000"/>
              <a:buFont typeface="Arial"/>
              <a:buNone/>
            </a:pPr>
            <a:r>
              <a:rPr lang="en"/>
              <a:t>Source of hydrogen is on the graphene surface (moisture)</a:t>
            </a:r>
          </a:p>
          <a:p>
            <a:pPr indent="0" lvl="0" marL="0" marR="0" rtl="0" algn="l">
              <a:spcBef>
                <a:spcPts val="0"/>
              </a:spcBef>
              <a:buSzPct val="25000"/>
              <a:buFont typeface="Arial"/>
              <a:buNone/>
            </a:pPr>
            <a:r>
              <a:rPr lang="en"/>
              <a:t>In fume hood -- NO O3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3" name="Shape 34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SzPct val="25000"/>
              <a:buFont typeface="Arial"/>
              <a:buNone/>
            </a:pPr>
            <a:r>
              <a:rPr b="0" i="0" lang="en" sz="1100" u="none" cap="none" strike="noStrike"/>
              <a:t>RAMAN-- morphology, how thick, defects</a:t>
            </a:r>
          </a:p>
          <a:p>
            <a:pPr indent="0" lvl="0" marL="0" marR="0" rtl="0" algn="l">
              <a:spcBef>
                <a:spcPts val="0"/>
              </a:spcBef>
              <a:spcAft>
                <a:spcPts val="0"/>
              </a:spcAft>
              <a:buSzPct val="25000"/>
              <a:buFont typeface="Arial"/>
              <a:buNone/>
            </a:pPr>
            <a:r>
              <a:rPr b="0" i="0" lang="en" sz="1100" u="none" cap="none" strike="noStrike"/>
              <a:t>SEM -- Scanning Electron Microscopy</a:t>
            </a:r>
          </a:p>
          <a:p>
            <a:pPr indent="0" lvl="0" marL="0" marR="0" rtl="0" algn="l">
              <a:spcBef>
                <a:spcPts val="0"/>
              </a:spcBef>
              <a:spcAft>
                <a:spcPts val="0"/>
              </a:spcAft>
              <a:buSzPct val="25000"/>
              <a:buFont typeface="Arial"/>
              <a:buNone/>
            </a:pPr>
            <a:r>
              <a:rPr b="0" i="0" lang="en" sz="1100" u="none" cap="none" strike="noStrike"/>
              <a:t>TGA -- Thermo</a:t>
            </a:r>
          </a:p>
          <a:p>
            <a:pPr indent="0" lvl="0" marL="0" marR="0" rtl="0" algn="l">
              <a:spcBef>
                <a:spcPts val="0"/>
              </a:spcBef>
              <a:buSzPct val="25000"/>
              <a:buFont typeface="Arial"/>
              <a:buNone/>
            </a:pPr>
            <a:r>
              <a:rPr b="0" i="0" lang="en" sz="1100" u="none" cap="none" strike="noStrike"/>
              <a:t>Laser Cutter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3" name="Shape 35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Shape 3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4" name="Shape 364"/>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04800" lvl="0" marL="457200" rtl="0">
              <a:lnSpc>
                <a:spcPct val="115000"/>
              </a:lnSpc>
              <a:spcBef>
                <a:spcPts val="0"/>
              </a:spcBef>
              <a:spcAft>
                <a:spcPts val="1600"/>
              </a:spcAft>
              <a:buClr>
                <a:schemeClr val="dk2"/>
              </a:buClr>
              <a:buSzPct val="100000"/>
              <a:buChar char="●"/>
            </a:pPr>
            <a:r>
              <a:rPr lang="en" sz="1200">
                <a:solidFill>
                  <a:schemeClr val="dk2"/>
                </a:solidFill>
              </a:rPr>
              <a:t>Weaker mechanical properties than graphene</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Less capable of trapping sulfur in cathode during discharge</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Sample sent to see if it is on the surface using 2D Raman</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Map the entire surface vs using 5 points on surface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7" name="Shape 37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1" name="Shape 39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Shape 4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7" name="Shape 40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rPr lang="en"/>
              <a:t>TGA Increase temperature and balance weight </a:t>
            </a:r>
          </a:p>
          <a:p>
            <a:pPr indent="0" lvl="0" marL="0" marR="0" rtl="0" algn="l">
              <a:spcBef>
                <a:spcPts val="0"/>
              </a:spcBef>
              <a:buSzPct val="25000"/>
              <a:buFont typeface="Arial"/>
              <a:buNone/>
            </a:pPr>
            <a:r>
              <a:t/>
            </a:r>
            <a:endParaRPr/>
          </a:p>
          <a:p>
            <a:pPr indent="0" lvl="0" marL="0" marR="0" rtl="0" algn="l">
              <a:spcBef>
                <a:spcPts val="0"/>
              </a:spcBef>
              <a:buSzPct val="25000"/>
              <a:buFont typeface="Arial"/>
              <a:buNone/>
            </a:pPr>
            <a:r>
              <a:rPr lang="en"/>
              <a:t>Yellow curve -- elemental sulfur </a:t>
            </a:r>
          </a:p>
          <a:p>
            <a:pPr indent="0" lvl="0" marL="0" marR="0" rtl="0" algn="l">
              <a:spcBef>
                <a:spcPts val="0"/>
              </a:spcBef>
              <a:buSzPct val="25000"/>
              <a:buFont typeface="Arial"/>
              <a:buNone/>
            </a:pPr>
            <a:r>
              <a:rPr lang="en"/>
              <a:t>Blue curve-- most recent sample (65 %wt sulfur)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7" name="Shape 417"/>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rPr lang="en"/>
              <a:t>TGA Increase temperature and balance weight </a:t>
            </a:r>
          </a:p>
          <a:p>
            <a:pPr indent="0" lvl="0" marL="0" marR="0" rtl="0" algn="l">
              <a:spcBef>
                <a:spcPts val="0"/>
              </a:spcBef>
              <a:buSzPct val="25000"/>
              <a:buFont typeface="Arial"/>
              <a:buNone/>
            </a:pPr>
            <a:r>
              <a:t/>
            </a:r>
            <a:endParaRPr/>
          </a:p>
          <a:p>
            <a:pPr indent="0" lvl="0" marL="0" marR="0" rtl="0" algn="l">
              <a:spcBef>
                <a:spcPts val="0"/>
              </a:spcBef>
              <a:buSzPct val="25000"/>
              <a:buFont typeface="Arial"/>
              <a:buNone/>
            </a:pPr>
            <a:r>
              <a:rPr lang="en"/>
              <a:t>Yellow curve -- elemental sulfur </a:t>
            </a:r>
          </a:p>
          <a:p>
            <a:pPr indent="0" lvl="0" marL="0" marR="0" rtl="0" algn="l">
              <a:spcBef>
                <a:spcPts val="0"/>
              </a:spcBef>
              <a:buSzPct val="25000"/>
              <a:buFont typeface="Arial"/>
              <a:buNone/>
            </a:pPr>
            <a:r>
              <a:rPr lang="en"/>
              <a:t>Blue curve-- most recent sample (65 %wt sulfur)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Shape 4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8" name="Shape 428"/>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04800" lvl="0" marL="457200" rtl="0">
              <a:lnSpc>
                <a:spcPct val="115000"/>
              </a:lnSpc>
              <a:spcBef>
                <a:spcPts val="0"/>
              </a:spcBef>
              <a:spcAft>
                <a:spcPts val="1600"/>
              </a:spcAft>
              <a:buClr>
                <a:schemeClr val="dk2"/>
              </a:buClr>
              <a:buSzPct val="100000"/>
              <a:buChar char="●"/>
            </a:pPr>
            <a:r>
              <a:rPr lang="en" sz="1200">
                <a:solidFill>
                  <a:schemeClr val="dk2"/>
                </a:solidFill>
              </a:rPr>
              <a:t>Weaker mechanical properties than graphene</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Less capable of trapping sulfur in cathode during discharge</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Sample sent to see if it is on the surface using 2D Raman</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Map the entire surface vs using 5 points on surface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Shape 4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8" name="Shape 438"/>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04800" lvl="0" marL="457200" rtl="0">
              <a:lnSpc>
                <a:spcPct val="115000"/>
              </a:lnSpc>
              <a:spcBef>
                <a:spcPts val="0"/>
              </a:spcBef>
              <a:spcAft>
                <a:spcPts val="1600"/>
              </a:spcAft>
              <a:buClr>
                <a:schemeClr val="dk2"/>
              </a:buClr>
              <a:buSzPct val="100000"/>
              <a:buChar char="●"/>
            </a:pPr>
            <a:r>
              <a:rPr lang="en" sz="1200">
                <a:solidFill>
                  <a:schemeClr val="dk2"/>
                </a:solidFill>
              </a:rPr>
              <a:t>Weaker mechanical properties than graphene</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Less capable of trapping sulfur in cathode during discharge</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Sample sent to see if it is on the surface using 2D Raman</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Map the entire surface vs using 5 points on surface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52" name="Shape 45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Shape 4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69" name="Shape 46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Shape 4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95" name="Shape 49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1" name="Shape 14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rPr b="0" i="0" lang="en" sz="1100" u="none" cap="none" strike="noStrike"/>
              <a:t>Ragone Plot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2" name="Shape 15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rPr b="0" i="0" lang="en" sz="1100" u="none" cap="none" strike="noStrike"/>
              <a:t>Lithium has the highest electrochemical potential and the largest specific energy per weight.  Low cost, high abundance of sulfur, low toxicity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4" name="Shape 16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SzPct val="25000"/>
              <a:buFont typeface="Arial"/>
              <a:buNone/>
            </a:pPr>
            <a:r>
              <a:rPr b="0" i="0" lang="en" sz="1100" u="none" cap="none" strike="noStrike"/>
              <a:t>REDOX Reaction  </a:t>
            </a:r>
          </a:p>
          <a:p>
            <a:pPr indent="0" lvl="0" marL="0" marR="0" rtl="0" algn="l">
              <a:spcBef>
                <a:spcPts val="0"/>
              </a:spcBef>
              <a:spcAft>
                <a:spcPts val="0"/>
              </a:spcAft>
              <a:buSzPct val="25000"/>
              <a:buFont typeface="Arial"/>
              <a:buNone/>
            </a:pPr>
            <a:r>
              <a:rPr b="0" i="0" lang="en" sz="1100" u="none" cap="none" strike="noStrike"/>
              <a:t>Reduction at the cathode-- receives the electrons (Cathode) is the positive electrode</a:t>
            </a:r>
          </a:p>
          <a:p>
            <a:pPr indent="0" lvl="0" marL="0" marR="0" rtl="0" algn="l">
              <a:spcBef>
                <a:spcPts val="0"/>
              </a:spcBef>
              <a:spcAft>
                <a:spcPts val="0"/>
              </a:spcAft>
              <a:buSzPct val="25000"/>
              <a:buFont typeface="Arial"/>
              <a:buNone/>
            </a:pPr>
            <a:r>
              <a:rPr b="0" i="0" lang="en" sz="1100" u="none" cap="none" strike="noStrike"/>
              <a:t>Oxidation at the anode -- produces electrons (Anode) is the negative electrode </a:t>
            </a:r>
          </a:p>
          <a:p>
            <a:pPr indent="0" lvl="0" marL="0" marR="0" rtl="0" algn="l">
              <a:spcBef>
                <a:spcPts val="0"/>
              </a:spcBef>
              <a:spcAft>
                <a:spcPts val="0"/>
              </a:spcAft>
              <a:buSzPct val="25000"/>
              <a:buFont typeface="Arial"/>
              <a:buNone/>
            </a:pPr>
            <a:r>
              <a:rPr b="0" i="0" lang="en" sz="1100" u="none" cap="none" strike="noStrike"/>
              <a:t>Salt Bridge contains electrolyte -- keeps neutrality but must not interfere with the chemical reactions occurring </a:t>
            </a:r>
          </a:p>
          <a:p>
            <a:pPr indent="0" lvl="0" marL="0" marR="0" rtl="0" algn="l">
              <a:spcBef>
                <a:spcPts val="0"/>
              </a:spcBef>
              <a:spcAft>
                <a:spcPts val="0"/>
              </a:spcAft>
              <a:buSzPct val="25000"/>
              <a:buFont typeface="Arial"/>
              <a:buNone/>
            </a:pPr>
            <a:r>
              <a:t/>
            </a:r>
            <a:endParaRPr b="0" i="0" sz="1100" u="none" cap="none" strike="noStrike"/>
          </a:p>
          <a:p>
            <a:pPr indent="0" lvl="0" marL="0" marR="0" rtl="0" algn="l">
              <a:spcBef>
                <a:spcPts val="0"/>
              </a:spcBef>
              <a:spcAft>
                <a:spcPts val="0"/>
              </a:spcAft>
              <a:buSzPct val="25000"/>
              <a:buFont typeface="Arial"/>
              <a:buNone/>
            </a:pPr>
            <a:r>
              <a:rPr b="0" i="0" lang="en" sz="1100" u="none" cap="none" strike="noStrike"/>
              <a:t>Zinc - anode Copper -- cathode </a:t>
            </a:r>
          </a:p>
          <a:p>
            <a:pPr indent="0" lvl="0" marL="0" marR="0" rtl="0" algn="l">
              <a:spcBef>
                <a:spcPts val="0"/>
              </a:spcBef>
              <a:buSzPct val="25000"/>
              <a:buFont typeface="Arial"/>
              <a:buNone/>
            </a:pPr>
            <a:r>
              <a:rPr b="0" i="0" lang="en" sz="1100" u="none" cap="none" strike="noStrike"/>
              <a:t>Salt bridge (electrolyte) - keeps the reaction going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4" name="Shape 17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5" name="Shape 18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rPr b="0" i="0" lang="en" sz="1100" u="none" cap="none" strike="noStrike"/>
              <a:t>Sulfur accepts two lithium ions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599" cy="2052599"/>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dk1"/>
              </a:buClr>
              <a:buFont typeface="Arial"/>
              <a:buNone/>
              <a:defRPr b="0" i="0" sz="5200" u="none" cap="none" strike="noStrike">
                <a:solidFill>
                  <a:schemeClr val="dk1"/>
                </a:solidFill>
                <a:latin typeface="Arial"/>
                <a:ea typeface="Arial"/>
                <a:cs typeface="Arial"/>
                <a:sym typeface="Arial"/>
              </a:defRPr>
            </a:lvl1pPr>
            <a:lvl2pPr indent="0" lvl="1" algn="ctr">
              <a:spcBef>
                <a:spcPts val="0"/>
              </a:spcBef>
              <a:buClr>
                <a:schemeClr val="dk1"/>
              </a:buClr>
              <a:buFont typeface="Arial"/>
              <a:buNone/>
              <a:defRPr sz="5200">
                <a:solidFill>
                  <a:schemeClr val="dk1"/>
                </a:solidFill>
              </a:defRPr>
            </a:lvl2pPr>
            <a:lvl3pPr indent="0" lvl="2" algn="ctr">
              <a:spcBef>
                <a:spcPts val="0"/>
              </a:spcBef>
              <a:buClr>
                <a:schemeClr val="dk1"/>
              </a:buClr>
              <a:buFont typeface="Arial"/>
              <a:buNone/>
              <a:defRPr sz="5200">
                <a:solidFill>
                  <a:schemeClr val="dk1"/>
                </a:solidFill>
              </a:defRPr>
            </a:lvl3pPr>
            <a:lvl4pPr indent="0" lvl="3" algn="ctr">
              <a:spcBef>
                <a:spcPts val="0"/>
              </a:spcBef>
              <a:buClr>
                <a:schemeClr val="dk1"/>
              </a:buClr>
              <a:buFont typeface="Arial"/>
              <a:buNone/>
              <a:defRPr sz="5200">
                <a:solidFill>
                  <a:schemeClr val="dk1"/>
                </a:solidFill>
              </a:defRPr>
            </a:lvl4pPr>
            <a:lvl5pPr indent="0" lvl="4" algn="ctr">
              <a:spcBef>
                <a:spcPts val="0"/>
              </a:spcBef>
              <a:buClr>
                <a:schemeClr val="dk1"/>
              </a:buClr>
              <a:buFont typeface="Arial"/>
              <a:buNone/>
              <a:defRPr sz="5200">
                <a:solidFill>
                  <a:schemeClr val="dk1"/>
                </a:solidFill>
              </a:defRPr>
            </a:lvl5pPr>
            <a:lvl6pPr indent="0" lvl="5" algn="ctr">
              <a:spcBef>
                <a:spcPts val="0"/>
              </a:spcBef>
              <a:buClr>
                <a:schemeClr val="dk1"/>
              </a:buClr>
              <a:buFont typeface="Arial"/>
              <a:buNone/>
              <a:defRPr sz="5200">
                <a:solidFill>
                  <a:schemeClr val="dk1"/>
                </a:solidFill>
              </a:defRPr>
            </a:lvl6pPr>
            <a:lvl7pPr indent="0" lvl="6" algn="ctr">
              <a:spcBef>
                <a:spcPts val="0"/>
              </a:spcBef>
              <a:buClr>
                <a:schemeClr val="dk1"/>
              </a:buClr>
              <a:buFont typeface="Arial"/>
              <a:buNone/>
              <a:defRPr sz="5200">
                <a:solidFill>
                  <a:schemeClr val="dk1"/>
                </a:solidFill>
              </a:defRPr>
            </a:lvl7pPr>
            <a:lvl8pPr indent="0" lvl="7" algn="ctr">
              <a:spcBef>
                <a:spcPts val="0"/>
              </a:spcBef>
              <a:buClr>
                <a:schemeClr val="dk1"/>
              </a:buClr>
              <a:buFont typeface="Arial"/>
              <a:buNone/>
              <a:defRPr sz="5200">
                <a:solidFill>
                  <a:schemeClr val="dk1"/>
                </a:solidFill>
              </a:defRPr>
            </a:lvl8pPr>
            <a:lvl9pPr indent="0" lvl="8" algn="ctr">
              <a:spcBef>
                <a:spcPts val="0"/>
              </a:spcBef>
              <a:buClr>
                <a:schemeClr val="dk1"/>
              </a:buClr>
              <a:buFont typeface="Arial"/>
              <a:buNone/>
              <a:defRPr sz="5200">
                <a:solidFill>
                  <a:schemeClr val="dk1"/>
                </a:solidFill>
              </a:defRPr>
            </a:lvl9pPr>
          </a:lstStyle>
          <a:p/>
        </p:txBody>
      </p:sp>
      <p:sp>
        <p:nvSpPr>
          <p:cNvPr id="11" name="Shape 11"/>
          <p:cNvSpPr txBox="1"/>
          <p:nvPr>
            <p:ph idx="1" type="subTitle"/>
          </p:nvPr>
        </p:nvSpPr>
        <p:spPr>
          <a:xfrm>
            <a:off x="311700" y="2834125"/>
            <a:ext cx="8520599" cy="7926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9pPr>
          </a:lstStyle>
          <a:p/>
        </p:txBody>
      </p:sp>
      <p:sp>
        <p:nvSpPr>
          <p:cNvPr id="12" name="Shape 12"/>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599" cy="19635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dk1"/>
              </a:buClr>
              <a:buFont typeface="Arial"/>
              <a:buNone/>
              <a:defRPr b="0" i="0" sz="12000" u="none" cap="none" strike="noStrike">
                <a:solidFill>
                  <a:schemeClr val="dk1"/>
                </a:solidFill>
                <a:latin typeface="Arial"/>
                <a:ea typeface="Arial"/>
                <a:cs typeface="Arial"/>
                <a:sym typeface="Arial"/>
              </a:defRPr>
            </a:lvl1pPr>
            <a:lvl2pPr indent="0" lvl="1" algn="ctr">
              <a:spcBef>
                <a:spcPts val="0"/>
              </a:spcBef>
              <a:buClr>
                <a:schemeClr val="dk1"/>
              </a:buClr>
              <a:buFont typeface="Arial"/>
              <a:buNone/>
              <a:defRPr sz="12000">
                <a:solidFill>
                  <a:schemeClr val="dk1"/>
                </a:solidFill>
              </a:defRPr>
            </a:lvl2pPr>
            <a:lvl3pPr indent="0" lvl="2" algn="ctr">
              <a:spcBef>
                <a:spcPts val="0"/>
              </a:spcBef>
              <a:buClr>
                <a:schemeClr val="dk1"/>
              </a:buClr>
              <a:buFont typeface="Arial"/>
              <a:buNone/>
              <a:defRPr sz="12000">
                <a:solidFill>
                  <a:schemeClr val="dk1"/>
                </a:solidFill>
              </a:defRPr>
            </a:lvl3pPr>
            <a:lvl4pPr indent="0" lvl="3" algn="ctr">
              <a:spcBef>
                <a:spcPts val="0"/>
              </a:spcBef>
              <a:buClr>
                <a:schemeClr val="dk1"/>
              </a:buClr>
              <a:buFont typeface="Arial"/>
              <a:buNone/>
              <a:defRPr sz="12000">
                <a:solidFill>
                  <a:schemeClr val="dk1"/>
                </a:solidFill>
              </a:defRPr>
            </a:lvl4pPr>
            <a:lvl5pPr indent="0" lvl="4" algn="ctr">
              <a:spcBef>
                <a:spcPts val="0"/>
              </a:spcBef>
              <a:buClr>
                <a:schemeClr val="dk1"/>
              </a:buClr>
              <a:buFont typeface="Arial"/>
              <a:buNone/>
              <a:defRPr sz="12000">
                <a:solidFill>
                  <a:schemeClr val="dk1"/>
                </a:solidFill>
              </a:defRPr>
            </a:lvl5pPr>
            <a:lvl6pPr indent="0" lvl="5" algn="ctr">
              <a:spcBef>
                <a:spcPts val="0"/>
              </a:spcBef>
              <a:buClr>
                <a:schemeClr val="dk1"/>
              </a:buClr>
              <a:buFont typeface="Arial"/>
              <a:buNone/>
              <a:defRPr sz="12000">
                <a:solidFill>
                  <a:schemeClr val="dk1"/>
                </a:solidFill>
              </a:defRPr>
            </a:lvl6pPr>
            <a:lvl7pPr indent="0" lvl="6" algn="ctr">
              <a:spcBef>
                <a:spcPts val="0"/>
              </a:spcBef>
              <a:buClr>
                <a:schemeClr val="dk1"/>
              </a:buClr>
              <a:buFont typeface="Arial"/>
              <a:buNone/>
              <a:defRPr sz="12000">
                <a:solidFill>
                  <a:schemeClr val="dk1"/>
                </a:solidFill>
              </a:defRPr>
            </a:lvl7pPr>
            <a:lvl8pPr indent="0" lvl="7" algn="ctr">
              <a:spcBef>
                <a:spcPts val="0"/>
              </a:spcBef>
              <a:buClr>
                <a:schemeClr val="dk1"/>
              </a:buClr>
              <a:buFont typeface="Arial"/>
              <a:buNone/>
              <a:defRPr sz="12000">
                <a:solidFill>
                  <a:schemeClr val="dk1"/>
                </a:solidFill>
              </a:defRPr>
            </a:lvl8pPr>
            <a:lvl9pPr indent="0" lvl="8" algn="ctr">
              <a:spcBef>
                <a:spcPts val="0"/>
              </a:spcBef>
              <a:buClr>
                <a:schemeClr val="dk1"/>
              </a:buClr>
              <a:buFont typeface="Arial"/>
              <a:buNone/>
              <a:defRPr sz="12000">
                <a:solidFill>
                  <a:schemeClr val="dk1"/>
                </a:solidFill>
              </a:defRPr>
            </a:lvl9pPr>
          </a:lstStyle>
          <a:p/>
        </p:txBody>
      </p:sp>
      <p:sp>
        <p:nvSpPr>
          <p:cNvPr id="46" name="Shape 46"/>
          <p:cNvSpPr txBox="1"/>
          <p:nvPr>
            <p:ph idx="1" type="body"/>
          </p:nvPr>
        </p:nvSpPr>
        <p:spPr>
          <a:xfrm>
            <a:off x="311700" y="3152225"/>
            <a:ext cx="8520599" cy="1300800"/>
          </a:xfrm>
          <a:prstGeom prst="rect">
            <a:avLst/>
          </a:prstGeom>
          <a:noFill/>
          <a:ln>
            <a:noFill/>
          </a:ln>
        </p:spPr>
        <p:txBody>
          <a:bodyPr anchorCtr="0" anchor="t" bIns="91425" lIns="91425" rIns="91425" tIns="91425"/>
          <a:lstStyle>
            <a:lvl1pPr indent="0" lvl="0" marL="0" marR="0" rtl="0" algn="ctr">
              <a:lnSpc>
                <a:spcPct val="115000"/>
              </a:lnSpc>
              <a:spcBef>
                <a:spcPts val="0"/>
              </a:spcBef>
              <a:spcAft>
                <a:spcPts val="160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457200" marR="0" rtl="0" algn="ctr">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ctr">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ctr">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ctr">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ctr">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ctr">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ctr">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ctr">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47" name="Shape 4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54" name="Shape 54"/>
        <p:cNvGrpSpPr/>
        <p:nvPr/>
      </p:nvGrpSpPr>
      <p:grpSpPr>
        <a:xfrm>
          <a:off x="0" y="0"/>
          <a:ext cx="0" cy="0"/>
          <a:chOff x="0" y="0"/>
          <a:chExt cx="0" cy="0"/>
        </a:xfrm>
      </p:grpSpPr>
      <p:sp>
        <p:nvSpPr>
          <p:cNvPr id="55" name="Shape 55"/>
          <p:cNvSpPr txBox="1"/>
          <p:nvPr>
            <p:ph type="ctrTitle"/>
          </p:nvPr>
        </p:nvSpPr>
        <p:spPr>
          <a:xfrm>
            <a:off x="311708" y="744575"/>
            <a:ext cx="8520600" cy="2052600"/>
          </a:xfrm>
          <a:prstGeom prst="rect">
            <a:avLst/>
          </a:prstGeom>
        </p:spPr>
        <p:txBody>
          <a:bodyPr anchorCtr="0" anchor="b" bIns="91425" lIns="91425" rIns="91425" tIns="91425"/>
          <a:lstStyle>
            <a:lvl1pPr lvl="0" rtl="0" algn="ctr">
              <a:spcBef>
                <a:spcPts val="0"/>
              </a:spcBef>
              <a:buSzPct val="100000"/>
              <a:defRPr sz="5200"/>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56" name="Shape 56"/>
          <p:cNvSpPr txBox="1"/>
          <p:nvPr>
            <p:ph idx="1" type="subTitle"/>
          </p:nvPr>
        </p:nvSpPr>
        <p:spPr>
          <a:xfrm>
            <a:off x="311700" y="2834125"/>
            <a:ext cx="8520600"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57" name="Shape 5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58" name="Shape 58"/>
        <p:cNvGrpSpPr/>
        <p:nvPr/>
      </p:nvGrpSpPr>
      <p:grpSpPr>
        <a:xfrm>
          <a:off x="0" y="0"/>
          <a:ext cx="0" cy="0"/>
          <a:chOff x="0" y="0"/>
          <a:chExt cx="0" cy="0"/>
        </a:xfrm>
      </p:grpSpPr>
      <p:sp>
        <p:nvSpPr>
          <p:cNvPr id="59" name="Shape 59"/>
          <p:cNvSpPr txBox="1"/>
          <p:nvPr>
            <p:ph type="title"/>
          </p:nvPr>
        </p:nvSpPr>
        <p:spPr>
          <a:xfrm>
            <a:off x="311700" y="2150850"/>
            <a:ext cx="8520600" cy="841800"/>
          </a:xfrm>
          <a:prstGeom prst="rect">
            <a:avLst/>
          </a:prstGeom>
        </p:spPr>
        <p:txBody>
          <a:bodyPr anchorCtr="0" anchor="ctr"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60" name="Shape 6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61" name="Shape 61"/>
        <p:cNvGrpSpPr/>
        <p:nvPr/>
      </p:nvGrpSpPr>
      <p:grpSpPr>
        <a:xfrm>
          <a:off x="0" y="0"/>
          <a:ext cx="0" cy="0"/>
          <a:chOff x="0" y="0"/>
          <a:chExt cx="0" cy="0"/>
        </a:xfrm>
      </p:grpSpPr>
      <p:sp>
        <p:nvSpPr>
          <p:cNvPr id="62" name="Shape 62"/>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3" name="Shape 63"/>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4" name="Shape 6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65" name="Shape 65"/>
        <p:cNvGrpSpPr/>
        <p:nvPr/>
      </p:nvGrpSpPr>
      <p:grpSpPr>
        <a:xfrm>
          <a:off x="0" y="0"/>
          <a:ext cx="0" cy="0"/>
          <a:chOff x="0" y="0"/>
          <a:chExt cx="0" cy="0"/>
        </a:xfrm>
      </p:grpSpPr>
      <p:sp>
        <p:nvSpPr>
          <p:cNvPr id="66" name="Shape 66"/>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7" name="Shape 67"/>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68" name="Shape 68"/>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69" name="Shape 6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70" name="Shape 70"/>
        <p:cNvGrpSpPr/>
        <p:nvPr/>
      </p:nvGrpSpPr>
      <p:grpSpPr>
        <a:xfrm>
          <a:off x="0" y="0"/>
          <a:ext cx="0" cy="0"/>
          <a:chOff x="0" y="0"/>
          <a:chExt cx="0" cy="0"/>
        </a:xfrm>
      </p:grpSpPr>
      <p:sp>
        <p:nvSpPr>
          <p:cNvPr id="71" name="Shape 71"/>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2" name="Shape 7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73" name="Shape 73"/>
        <p:cNvGrpSpPr/>
        <p:nvPr/>
      </p:nvGrpSpPr>
      <p:grpSpPr>
        <a:xfrm>
          <a:off x="0" y="0"/>
          <a:ext cx="0" cy="0"/>
          <a:chOff x="0" y="0"/>
          <a:chExt cx="0" cy="0"/>
        </a:xfrm>
      </p:grpSpPr>
      <p:sp>
        <p:nvSpPr>
          <p:cNvPr id="74" name="Shape 74"/>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75" name="Shape 75"/>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6" name="Shape 7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77" name="Shape 77"/>
        <p:cNvGrpSpPr/>
        <p:nvPr/>
      </p:nvGrpSpPr>
      <p:grpSpPr>
        <a:xfrm>
          <a:off x="0" y="0"/>
          <a:ext cx="0" cy="0"/>
          <a:chOff x="0" y="0"/>
          <a:chExt cx="0" cy="0"/>
        </a:xfrm>
      </p:grpSpPr>
      <p:sp>
        <p:nvSpPr>
          <p:cNvPr id="78" name="Shape 78"/>
          <p:cNvSpPr txBox="1"/>
          <p:nvPr>
            <p:ph type="title"/>
          </p:nvPr>
        </p:nvSpPr>
        <p:spPr>
          <a:xfrm>
            <a:off x="490250" y="450150"/>
            <a:ext cx="63678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79" name="Shape 7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80" name="Shape 80"/>
        <p:cNvGrpSpPr/>
        <p:nvPr/>
      </p:nvGrpSpPr>
      <p:grpSpPr>
        <a:xfrm>
          <a:off x="0" y="0"/>
          <a:ext cx="0" cy="0"/>
          <a:chOff x="0" y="0"/>
          <a:chExt cx="0" cy="0"/>
        </a:xfrm>
      </p:grpSpPr>
      <p:sp>
        <p:nvSpPr>
          <p:cNvPr id="81" name="Shape 81"/>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82" name="Shape 82"/>
          <p:cNvSpPr txBox="1"/>
          <p:nvPr>
            <p:ph type="title"/>
          </p:nvPr>
        </p:nvSpPr>
        <p:spPr>
          <a:xfrm>
            <a:off x="265500" y="1233175"/>
            <a:ext cx="4045200" cy="14823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83" name="Shape 83"/>
          <p:cNvSpPr txBox="1"/>
          <p:nvPr>
            <p:ph idx="1" type="subTitle"/>
          </p:nvPr>
        </p:nvSpPr>
        <p:spPr>
          <a:xfrm>
            <a:off x="265500" y="2803075"/>
            <a:ext cx="4045200"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84" name="Shape 84"/>
          <p:cNvSpPr txBox="1"/>
          <p:nvPr>
            <p:ph idx="2" type="body"/>
          </p:nvPr>
        </p:nvSpPr>
        <p:spPr>
          <a:xfrm>
            <a:off x="4939500" y="724075"/>
            <a:ext cx="3837000" cy="36951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5" name="Shape 8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3" name="Shape 13"/>
        <p:cNvGrpSpPr/>
        <p:nvPr/>
      </p:nvGrpSpPr>
      <p:grpSpPr>
        <a:xfrm>
          <a:off x="0" y="0"/>
          <a:ext cx="0" cy="0"/>
          <a:chOff x="0" y="0"/>
          <a:chExt cx="0" cy="0"/>
        </a:xfrm>
      </p:grpSpPr>
      <p:sp>
        <p:nvSpPr>
          <p:cNvPr id="14" name="Shape 14"/>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15" name="Shape 15"/>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16" name="Shape 16"/>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86" name="Shape 86"/>
        <p:cNvGrpSpPr/>
        <p:nvPr/>
      </p:nvGrpSpPr>
      <p:grpSpPr>
        <a:xfrm>
          <a:off x="0" y="0"/>
          <a:ext cx="0" cy="0"/>
          <a:chOff x="0" y="0"/>
          <a:chExt cx="0" cy="0"/>
        </a:xfrm>
      </p:grpSpPr>
      <p:sp>
        <p:nvSpPr>
          <p:cNvPr id="87" name="Shape 87"/>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88" name="Shape 8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89" name="Shape 89"/>
        <p:cNvGrpSpPr/>
        <p:nvPr/>
      </p:nvGrpSpPr>
      <p:grpSpPr>
        <a:xfrm>
          <a:off x="0" y="0"/>
          <a:ext cx="0" cy="0"/>
          <a:chOff x="0" y="0"/>
          <a:chExt cx="0" cy="0"/>
        </a:xfrm>
      </p:grpSpPr>
      <p:sp>
        <p:nvSpPr>
          <p:cNvPr id="90" name="Shape 90"/>
          <p:cNvSpPr txBox="1"/>
          <p:nvPr>
            <p:ph type="title"/>
          </p:nvPr>
        </p:nvSpPr>
        <p:spPr>
          <a:xfrm>
            <a:off x="311700" y="1106125"/>
            <a:ext cx="8520600" cy="1963500"/>
          </a:xfrm>
          <a:prstGeom prst="rect">
            <a:avLst/>
          </a:prstGeom>
        </p:spPr>
        <p:txBody>
          <a:bodyPr anchorCtr="0" anchor="b" bIns="91425" lIns="91425" rIns="91425" tIns="91425"/>
          <a:lstStyle>
            <a:lvl1pPr lvl="0" rtl="0" algn="ctr">
              <a:spcBef>
                <a:spcPts val="0"/>
              </a:spcBef>
              <a:buSzPct val="100000"/>
              <a:defRPr sz="12000"/>
            </a:lvl1pPr>
            <a:lvl2pPr lvl="1" rtl="0" algn="ctr">
              <a:spcBef>
                <a:spcPts val="0"/>
              </a:spcBef>
              <a:buSzPct val="100000"/>
              <a:defRPr sz="12000"/>
            </a:lvl2pPr>
            <a:lvl3pPr lvl="2" rtl="0" algn="ctr">
              <a:spcBef>
                <a:spcPts val="0"/>
              </a:spcBef>
              <a:buSzPct val="100000"/>
              <a:defRPr sz="12000"/>
            </a:lvl3pPr>
            <a:lvl4pPr lvl="3" rtl="0" algn="ctr">
              <a:spcBef>
                <a:spcPts val="0"/>
              </a:spcBef>
              <a:buSzPct val="100000"/>
              <a:defRPr sz="12000"/>
            </a:lvl4pPr>
            <a:lvl5pPr lvl="4" rtl="0" algn="ctr">
              <a:spcBef>
                <a:spcPts val="0"/>
              </a:spcBef>
              <a:buSzPct val="100000"/>
              <a:defRPr sz="12000"/>
            </a:lvl5pPr>
            <a:lvl6pPr lvl="5" rtl="0" algn="ctr">
              <a:spcBef>
                <a:spcPts val="0"/>
              </a:spcBef>
              <a:buSzPct val="100000"/>
              <a:defRPr sz="12000"/>
            </a:lvl6pPr>
            <a:lvl7pPr lvl="6" rtl="0" algn="ctr">
              <a:spcBef>
                <a:spcPts val="0"/>
              </a:spcBef>
              <a:buSzPct val="100000"/>
              <a:defRPr sz="12000"/>
            </a:lvl7pPr>
            <a:lvl8pPr lvl="7" rtl="0" algn="ctr">
              <a:spcBef>
                <a:spcPts val="0"/>
              </a:spcBef>
              <a:buSzPct val="100000"/>
              <a:defRPr sz="12000"/>
            </a:lvl8pPr>
            <a:lvl9pPr lvl="8" rtl="0" algn="ctr">
              <a:spcBef>
                <a:spcPts val="0"/>
              </a:spcBef>
              <a:buSzPct val="100000"/>
              <a:defRPr sz="12000"/>
            </a:lvl9pPr>
          </a:lstStyle>
          <a:p/>
        </p:txBody>
      </p:sp>
      <p:sp>
        <p:nvSpPr>
          <p:cNvPr id="91" name="Shape 91"/>
          <p:cNvSpPr txBox="1"/>
          <p:nvPr>
            <p:ph idx="1" type="body"/>
          </p:nvPr>
        </p:nvSpPr>
        <p:spPr>
          <a:xfrm>
            <a:off x="311700" y="3152225"/>
            <a:ext cx="85206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92" name="Shape 9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93" name="Shape 93"/>
        <p:cNvGrpSpPr/>
        <p:nvPr/>
      </p:nvGrpSpPr>
      <p:grpSpPr>
        <a:xfrm>
          <a:off x="0" y="0"/>
          <a:ext cx="0" cy="0"/>
          <a:chOff x="0" y="0"/>
          <a:chExt cx="0" cy="0"/>
        </a:xfrm>
      </p:grpSpPr>
      <p:sp>
        <p:nvSpPr>
          <p:cNvPr id="94" name="Shape 9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7" name="Shape 17"/>
        <p:cNvGrpSpPr/>
        <p:nvPr/>
      </p:nvGrpSpPr>
      <p:grpSpPr>
        <a:xfrm>
          <a:off x="0" y="0"/>
          <a:ext cx="0" cy="0"/>
          <a:chOff x="0" y="0"/>
          <a:chExt cx="0" cy="0"/>
        </a:xfrm>
      </p:grpSpPr>
      <p:sp>
        <p:nvSpPr>
          <p:cNvPr id="18" name="Shape 18"/>
          <p:cNvSpPr txBox="1"/>
          <p:nvPr>
            <p:ph type="title"/>
          </p:nvPr>
        </p:nvSpPr>
        <p:spPr>
          <a:xfrm>
            <a:off x="311700" y="2150850"/>
            <a:ext cx="8520599" cy="8418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dk1"/>
              </a:buClr>
              <a:buFont typeface="Arial"/>
              <a:buNone/>
              <a:defRPr b="0" i="0" sz="3600" u="none" cap="none" strike="noStrike">
                <a:solidFill>
                  <a:schemeClr val="dk1"/>
                </a:solidFill>
                <a:latin typeface="Arial"/>
                <a:ea typeface="Arial"/>
                <a:cs typeface="Arial"/>
                <a:sym typeface="Arial"/>
              </a:defRPr>
            </a:lvl1pPr>
            <a:lvl2pPr indent="0" lvl="1" algn="ctr">
              <a:spcBef>
                <a:spcPts val="0"/>
              </a:spcBef>
              <a:buClr>
                <a:schemeClr val="dk1"/>
              </a:buClr>
              <a:buFont typeface="Arial"/>
              <a:buNone/>
              <a:defRPr sz="3600">
                <a:solidFill>
                  <a:schemeClr val="dk1"/>
                </a:solidFill>
              </a:defRPr>
            </a:lvl2pPr>
            <a:lvl3pPr indent="0" lvl="2" algn="ctr">
              <a:spcBef>
                <a:spcPts val="0"/>
              </a:spcBef>
              <a:buClr>
                <a:schemeClr val="dk1"/>
              </a:buClr>
              <a:buFont typeface="Arial"/>
              <a:buNone/>
              <a:defRPr sz="3600">
                <a:solidFill>
                  <a:schemeClr val="dk1"/>
                </a:solidFill>
              </a:defRPr>
            </a:lvl3pPr>
            <a:lvl4pPr indent="0" lvl="3" algn="ctr">
              <a:spcBef>
                <a:spcPts val="0"/>
              </a:spcBef>
              <a:buClr>
                <a:schemeClr val="dk1"/>
              </a:buClr>
              <a:buFont typeface="Arial"/>
              <a:buNone/>
              <a:defRPr sz="3600">
                <a:solidFill>
                  <a:schemeClr val="dk1"/>
                </a:solidFill>
              </a:defRPr>
            </a:lvl4pPr>
            <a:lvl5pPr indent="0" lvl="4" algn="ctr">
              <a:spcBef>
                <a:spcPts val="0"/>
              </a:spcBef>
              <a:buClr>
                <a:schemeClr val="dk1"/>
              </a:buClr>
              <a:buFont typeface="Arial"/>
              <a:buNone/>
              <a:defRPr sz="3600">
                <a:solidFill>
                  <a:schemeClr val="dk1"/>
                </a:solidFill>
              </a:defRPr>
            </a:lvl5pPr>
            <a:lvl6pPr indent="0" lvl="5" algn="ctr">
              <a:spcBef>
                <a:spcPts val="0"/>
              </a:spcBef>
              <a:buClr>
                <a:schemeClr val="dk1"/>
              </a:buClr>
              <a:buFont typeface="Arial"/>
              <a:buNone/>
              <a:defRPr sz="3600">
                <a:solidFill>
                  <a:schemeClr val="dk1"/>
                </a:solidFill>
              </a:defRPr>
            </a:lvl6pPr>
            <a:lvl7pPr indent="0" lvl="6" algn="ctr">
              <a:spcBef>
                <a:spcPts val="0"/>
              </a:spcBef>
              <a:buClr>
                <a:schemeClr val="dk1"/>
              </a:buClr>
              <a:buFont typeface="Arial"/>
              <a:buNone/>
              <a:defRPr sz="3600">
                <a:solidFill>
                  <a:schemeClr val="dk1"/>
                </a:solidFill>
              </a:defRPr>
            </a:lvl7pPr>
            <a:lvl8pPr indent="0" lvl="7" algn="ctr">
              <a:spcBef>
                <a:spcPts val="0"/>
              </a:spcBef>
              <a:buClr>
                <a:schemeClr val="dk1"/>
              </a:buClr>
              <a:buFont typeface="Arial"/>
              <a:buNone/>
              <a:defRPr sz="3600">
                <a:solidFill>
                  <a:schemeClr val="dk1"/>
                </a:solidFill>
              </a:defRPr>
            </a:lvl8pPr>
            <a:lvl9pPr indent="0" lvl="8" algn="ctr">
              <a:spcBef>
                <a:spcPts val="0"/>
              </a:spcBef>
              <a:buClr>
                <a:schemeClr val="dk1"/>
              </a:buClr>
              <a:buFont typeface="Arial"/>
              <a:buNone/>
              <a:defRPr sz="3600">
                <a:solidFill>
                  <a:schemeClr val="dk1"/>
                </a:solidFill>
              </a:defRPr>
            </a:lvl9pPr>
          </a:lstStyle>
          <a:p/>
        </p:txBody>
      </p:sp>
      <p:sp>
        <p:nvSpPr>
          <p:cNvPr id="19" name="Shape 19"/>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22" name="Shape 22"/>
          <p:cNvSpPr txBox="1"/>
          <p:nvPr>
            <p:ph idx="1" type="body"/>
          </p:nvPr>
        </p:nvSpPr>
        <p:spPr>
          <a:xfrm>
            <a:off x="311700" y="1152475"/>
            <a:ext cx="3999899" cy="3416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9pPr>
          </a:lstStyle>
          <a:p/>
        </p:txBody>
      </p:sp>
      <p:sp>
        <p:nvSpPr>
          <p:cNvPr id="23" name="Shape 23"/>
          <p:cNvSpPr txBox="1"/>
          <p:nvPr>
            <p:ph idx="2" type="body"/>
          </p:nvPr>
        </p:nvSpPr>
        <p:spPr>
          <a:xfrm>
            <a:off x="4832400" y="1152475"/>
            <a:ext cx="3999899" cy="3416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9pPr>
          </a:lstStyle>
          <a:p/>
        </p:txBody>
      </p:sp>
      <p:sp>
        <p:nvSpPr>
          <p:cNvPr id="24" name="Shape 2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27" name="Shape 2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24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400">
                <a:solidFill>
                  <a:schemeClr val="dk1"/>
                </a:solidFill>
              </a:defRPr>
            </a:lvl2pPr>
            <a:lvl3pPr indent="0" lvl="2">
              <a:spcBef>
                <a:spcPts val="0"/>
              </a:spcBef>
              <a:buClr>
                <a:schemeClr val="dk1"/>
              </a:buClr>
              <a:buFont typeface="Arial"/>
              <a:buNone/>
              <a:defRPr sz="2400">
                <a:solidFill>
                  <a:schemeClr val="dk1"/>
                </a:solidFill>
              </a:defRPr>
            </a:lvl3pPr>
            <a:lvl4pPr indent="0" lvl="3">
              <a:spcBef>
                <a:spcPts val="0"/>
              </a:spcBef>
              <a:buClr>
                <a:schemeClr val="dk1"/>
              </a:buClr>
              <a:buFont typeface="Arial"/>
              <a:buNone/>
              <a:defRPr sz="2400">
                <a:solidFill>
                  <a:schemeClr val="dk1"/>
                </a:solidFill>
              </a:defRPr>
            </a:lvl4pPr>
            <a:lvl5pPr indent="0" lvl="4">
              <a:spcBef>
                <a:spcPts val="0"/>
              </a:spcBef>
              <a:buClr>
                <a:schemeClr val="dk1"/>
              </a:buClr>
              <a:buFont typeface="Arial"/>
              <a:buNone/>
              <a:defRPr sz="2400">
                <a:solidFill>
                  <a:schemeClr val="dk1"/>
                </a:solidFill>
              </a:defRPr>
            </a:lvl5pPr>
            <a:lvl6pPr indent="0" lvl="5">
              <a:spcBef>
                <a:spcPts val="0"/>
              </a:spcBef>
              <a:buClr>
                <a:schemeClr val="dk1"/>
              </a:buClr>
              <a:buFont typeface="Arial"/>
              <a:buNone/>
              <a:defRPr sz="2400">
                <a:solidFill>
                  <a:schemeClr val="dk1"/>
                </a:solidFill>
              </a:defRPr>
            </a:lvl6pPr>
            <a:lvl7pPr indent="0" lvl="6">
              <a:spcBef>
                <a:spcPts val="0"/>
              </a:spcBef>
              <a:buClr>
                <a:schemeClr val="dk1"/>
              </a:buClr>
              <a:buFont typeface="Arial"/>
              <a:buNone/>
              <a:defRPr sz="2400">
                <a:solidFill>
                  <a:schemeClr val="dk1"/>
                </a:solidFill>
              </a:defRPr>
            </a:lvl7pPr>
            <a:lvl8pPr indent="0" lvl="7">
              <a:spcBef>
                <a:spcPts val="0"/>
              </a:spcBef>
              <a:buClr>
                <a:schemeClr val="dk1"/>
              </a:buClr>
              <a:buFont typeface="Arial"/>
              <a:buNone/>
              <a:defRPr sz="2400">
                <a:solidFill>
                  <a:schemeClr val="dk1"/>
                </a:solidFill>
              </a:defRPr>
            </a:lvl8pPr>
            <a:lvl9pPr indent="0" lvl="8">
              <a:spcBef>
                <a:spcPts val="0"/>
              </a:spcBef>
              <a:buClr>
                <a:schemeClr val="dk1"/>
              </a:buClr>
              <a:buFont typeface="Arial"/>
              <a:buNone/>
              <a:defRPr sz="2400">
                <a:solidFill>
                  <a:schemeClr val="dk1"/>
                </a:solidFill>
              </a:defRPr>
            </a:lvl9pPr>
          </a:lstStyle>
          <a:p/>
        </p:txBody>
      </p:sp>
      <p:sp>
        <p:nvSpPr>
          <p:cNvPr id="30" name="Shape 30"/>
          <p:cNvSpPr txBox="1"/>
          <p:nvPr>
            <p:ph idx="1" type="body"/>
          </p:nvPr>
        </p:nvSpPr>
        <p:spPr>
          <a:xfrm>
            <a:off x="311700" y="1389600"/>
            <a:ext cx="2807999" cy="3179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9pPr>
          </a:lstStyle>
          <a:p/>
        </p:txBody>
      </p:sp>
      <p:sp>
        <p:nvSpPr>
          <p:cNvPr id="31" name="Shape 3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1"/>
              </a:buClr>
              <a:buFont typeface="Arial"/>
              <a:buNone/>
              <a:defRPr b="0" i="0" sz="4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4800">
                <a:solidFill>
                  <a:schemeClr val="dk1"/>
                </a:solidFill>
              </a:defRPr>
            </a:lvl2pPr>
            <a:lvl3pPr indent="0" lvl="2">
              <a:spcBef>
                <a:spcPts val="0"/>
              </a:spcBef>
              <a:buClr>
                <a:schemeClr val="dk1"/>
              </a:buClr>
              <a:buFont typeface="Arial"/>
              <a:buNone/>
              <a:defRPr sz="4800">
                <a:solidFill>
                  <a:schemeClr val="dk1"/>
                </a:solidFill>
              </a:defRPr>
            </a:lvl3pPr>
            <a:lvl4pPr indent="0" lvl="3">
              <a:spcBef>
                <a:spcPts val="0"/>
              </a:spcBef>
              <a:buClr>
                <a:schemeClr val="dk1"/>
              </a:buClr>
              <a:buFont typeface="Arial"/>
              <a:buNone/>
              <a:defRPr sz="4800">
                <a:solidFill>
                  <a:schemeClr val="dk1"/>
                </a:solidFill>
              </a:defRPr>
            </a:lvl4pPr>
            <a:lvl5pPr indent="0" lvl="4">
              <a:spcBef>
                <a:spcPts val="0"/>
              </a:spcBef>
              <a:buClr>
                <a:schemeClr val="dk1"/>
              </a:buClr>
              <a:buFont typeface="Arial"/>
              <a:buNone/>
              <a:defRPr sz="4800">
                <a:solidFill>
                  <a:schemeClr val="dk1"/>
                </a:solidFill>
              </a:defRPr>
            </a:lvl5pPr>
            <a:lvl6pPr indent="0" lvl="5">
              <a:spcBef>
                <a:spcPts val="0"/>
              </a:spcBef>
              <a:buClr>
                <a:schemeClr val="dk1"/>
              </a:buClr>
              <a:buFont typeface="Arial"/>
              <a:buNone/>
              <a:defRPr sz="4800">
                <a:solidFill>
                  <a:schemeClr val="dk1"/>
                </a:solidFill>
              </a:defRPr>
            </a:lvl6pPr>
            <a:lvl7pPr indent="0" lvl="6">
              <a:spcBef>
                <a:spcPts val="0"/>
              </a:spcBef>
              <a:buClr>
                <a:schemeClr val="dk1"/>
              </a:buClr>
              <a:buFont typeface="Arial"/>
              <a:buNone/>
              <a:defRPr sz="4800">
                <a:solidFill>
                  <a:schemeClr val="dk1"/>
                </a:solidFill>
              </a:defRPr>
            </a:lvl7pPr>
            <a:lvl8pPr indent="0" lvl="7">
              <a:spcBef>
                <a:spcPts val="0"/>
              </a:spcBef>
              <a:buClr>
                <a:schemeClr val="dk1"/>
              </a:buClr>
              <a:buFont typeface="Arial"/>
              <a:buNone/>
              <a:defRPr sz="4800">
                <a:solidFill>
                  <a:schemeClr val="dk1"/>
                </a:solidFill>
              </a:defRPr>
            </a:lvl8pPr>
            <a:lvl9pPr indent="0" lvl="8">
              <a:spcBef>
                <a:spcPts val="0"/>
              </a:spcBef>
              <a:buClr>
                <a:schemeClr val="dk1"/>
              </a:buClr>
              <a:buFont typeface="Arial"/>
              <a:buNone/>
              <a:defRPr sz="4800">
                <a:solidFill>
                  <a:schemeClr val="dk1"/>
                </a:solidFill>
              </a:defRPr>
            </a:lvl9pPr>
          </a:lstStyle>
          <a:p/>
        </p:txBody>
      </p:sp>
      <p:sp>
        <p:nvSpPr>
          <p:cNvPr id="34" name="Shape 3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 name="Shape 37"/>
          <p:cNvSpPr txBox="1"/>
          <p:nvPr>
            <p:ph type="title"/>
          </p:nvPr>
        </p:nvSpPr>
        <p:spPr>
          <a:xfrm>
            <a:off x="265500" y="1233175"/>
            <a:ext cx="4045199" cy="14823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dk1"/>
              </a:buClr>
              <a:buFont typeface="Arial"/>
              <a:buNone/>
              <a:defRPr b="0" i="0" sz="4200" u="none" cap="none" strike="noStrike">
                <a:solidFill>
                  <a:schemeClr val="dk1"/>
                </a:solidFill>
                <a:latin typeface="Arial"/>
                <a:ea typeface="Arial"/>
                <a:cs typeface="Arial"/>
                <a:sym typeface="Arial"/>
              </a:defRPr>
            </a:lvl1pPr>
            <a:lvl2pPr indent="0" lvl="1" algn="ctr">
              <a:spcBef>
                <a:spcPts val="0"/>
              </a:spcBef>
              <a:buClr>
                <a:schemeClr val="dk1"/>
              </a:buClr>
              <a:buFont typeface="Arial"/>
              <a:buNone/>
              <a:defRPr sz="4200">
                <a:solidFill>
                  <a:schemeClr val="dk1"/>
                </a:solidFill>
              </a:defRPr>
            </a:lvl2pPr>
            <a:lvl3pPr indent="0" lvl="2" algn="ctr">
              <a:spcBef>
                <a:spcPts val="0"/>
              </a:spcBef>
              <a:buClr>
                <a:schemeClr val="dk1"/>
              </a:buClr>
              <a:buFont typeface="Arial"/>
              <a:buNone/>
              <a:defRPr sz="4200">
                <a:solidFill>
                  <a:schemeClr val="dk1"/>
                </a:solidFill>
              </a:defRPr>
            </a:lvl3pPr>
            <a:lvl4pPr indent="0" lvl="3" algn="ctr">
              <a:spcBef>
                <a:spcPts val="0"/>
              </a:spcBef>
              <a:buClr>
                <a:schemeClr val="dk1"/>
              </a:buClr>
              <a:buFont typeface="Arial"/>
              <a:buNone/>
              <a:defRPr sz="4200">
                <a:solidFill>
                  <a:schemeClr val="dk1"/>
                </a:solidFill>
              </a:defRPr>
            </a:lvl4pPr>
            <a:lvl5pPr indent="0" lvl="4" algn="ctr">
              <a:spcBef>
                <a:spcPts val="0"/>
              </a:spcBef>
              <a:buClr>
                <a:schemeClr val="dk1"/>
              </a:buClr>
              <a:buFont typeface="Arial"/>
              <a:buNone/>
              <a:defRPr sz="4200">
                <a:solidFill>
                  <a:schemeClr val="dk1"/>
                </a:solidFill>
              </a:defRPr>
            </a:lvl5pPr>
            <a:lvl6pPr indent="0" lvl="5" algn="ctr">
              <a:spcBef>
                <a:spcPts val="0"/>
              </a:spcBef>
              <a:buClr>
                <a:schemeClr val="dk1"/>
              </a:buClr>
              <a:buFont typeface="Arial"/>
              <a:buNone/>
              <a:defRPr sz="4200">
                <a:solidFill>
                  <a:schemeClr val="dk1"/>
                </a:solidFill>
              </a:defRPr>
            </a:lvl6pPr>
            <a:lvl7pPr indent="0" lvl="6" algn="ctr">
              <a:spcBef>
                <a:spcPts val="0"/>
              </a:spcBef>
              <a:buClr>
                <a:schemeClr val="dk1"/>
              </a:buClr>
              <a:buFont typeface="Arial"/>
              <a:buNone/>
              <a:defRPr sz="4200">
                <a:solidFill>
                  <a:schemeClr val="dk1"/>
                </a:solidFill>
              </a:defRPr>
            </a:lvl7pPr>
            <a:lvl8pPr indent="0" lvl="7" algn="ctr">
              <a:spcBef>
                <a:spcPts val="0"/>
              </a:spcBef>
              <a:buClr>
                <a:schemeClr val="dk1"/>
              </a:buClr>
              <a:buFont typeface="Arial"/>
              <a:buNone/>
              <a:defRPr sz="4200">
                <a:solidFill>
                  <a:schemeClr val="dk1"/>
                </a:solidFill>
              </a:defRPr>
            </a:lvl8pPr>
            <a:lvl9pPr indent="0" lvl="8" algn="ctr">
              <a:spcBef>
                <a:spcPts val="0"/>
              </a:spcBef>
              <a:buClr>
                <a:schemeClr val="dk1"/>
              </a:buClr>
              <a:buFont typeface="Arial"/>
              <a:buNone/>
              <a:defRPr sz="4200">
                <a:solidFill>
                  <a:schemeClr val="dk1"/>
                </a:solidFill>
              </a:defRPr>
            </a:lvl9pPr>
          </a:lstStyle>
          <a:p/>
        </p:txBody>
      </p:sp>
      <p:sp>
        <p:nvSpPr>
          <p:cNvPr id="38" name="Shape 38"/>
          <p:cNvSpPr txBox="1"/>
          <p:nvPr>
            <p:ph idx="1" type="subTitle"/>
          </p:nvPr>
        </p:nvSpPr>
        <p:spPr>
          <a:xfrm>
            <a:off x="265500" y="2803075"/>
            <a:ext cx="4045199" cy="12351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9pPr>
          </a:lstStyle>
          <a:p/>
        </p:txBody>
      </p:sp>
      <p:sp>
        <p:nvSpPr>
          <p:cNvPr id="39" name="Shape 39"/>
          <p:cNvSpPr txBox="1"/>
          <p:nvPr>
            <p:ph idx="2" type="body"/>
          </p:nvPr>
        </p:nvSpPr>
        <p:spPr>
          <a:xfrm>
            <a:off x="4939500" y="724075"/>
            <a:ext cx="3837000" cy="3695099"/>
          </a:xfrm>
          <a:prstGeom prst="rect">
            <a:avLst/>
          </a:prstGeom>
          <a:noFill/>
          <a:ln>
            <a:noFill/>
          </a:ln>
        </p:spPr>
        <p:txBody>
          <a:bodyPr anchorCtr="0" anchor="ctr" bIns="91425" lIns="91425" rIns="91425" tIns="91425"/>
          <a:lstStyle>
            <a:lvl1pPr indent="0" lvl="0" marL="0" marR="0" rtl="0" algn="l">
              <a:lnSpc>
                <a:spcPct val="115000"/>
              </a:lnSpc>
              <a:spcBef>
                <a:spcPts val="0"/>
              </a:spcBef>
              <a:spcAft>
                <a:spcPts val="160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40" name="Shape 40"/>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43" name="Shape 4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2"/>
              </a:buClr>
              <a:buSzPct val="25000"/>
              <a:buFont typeface="Arial"/>
              <a:buNone/>
            </a:pPr>
            <a:fld id="{00000000-1234-1234-1234-123412341234}" type="slidenum">
              <a:rPr b="0" i="0" lang="en" sz="1000" u="none" cap="none" strike="noStrike">
                <a:solidFill>
                  <a:schemeClr val="dk2"/>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p:txBody>
      </p:sp>
      <p:sp>
        <p:nvSpPr>
          <p:cNvPr id="52" name="Shape 52"/>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p:txBody>
      </p:sp>
      <p:sp>
        <p:nvSpPr>
          <p:cNvPr id="53" name="Shape 5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2.jpg"/><Relationship Id="rId6"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periodictable.com/Properties/A/ElectricalConductivity.st.log.html"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image" Target="../media/image35.jpg"/><Relationship Id="rId5"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hyperlink" Target="https://cmrf.research.uiowa.edu/scanning-electron-microscop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9.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gif"/><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Shape 99"/>
          <p:cNvSpPr/>
          <p:nvPr/>
        </p:nvSpPr>
        <p:spPr>
          <a:xfrm>
            <a:off x="6460525" y="1690775"/>
            <a:ext cx="1389000" cy="1203300"/>
          </a:xfrm>
          <a:prstGeom prst="rect">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0" name="Shape 100"/>
          <p:cNvSpPr/>
          <p:nvPr/>
        </p:nvSpPr>
        <p:spPr>
          <a:xfrm>
            <a:off x="1655175" y="1672975"/>
            <a:ext cx="1306200" cy="1203300"/>
          </a:xfrm>
          <a:prstGeom prst="rect">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1" name="Shape 101"/>
          <p:cNvSpPr txBox="1"/>
          <p:nvPr>
            <p:ph type="ctrTitle"/>
          </p:nvPr>
        </p:nvSpPr>
        <p:spPr>
          <a:xfrm>
            <a:off x="1425250" y="-126275"/>
            <a:ext cx="6448800" cy="1630500"/>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dk1"/>
              </a:buClr>
              <a:buSzPct val="25000"/>
              <a:buFont typeface="Arial"/>
              <a:buNone/>
            </a:pPr>
            <a:r>
              <a:rPr b="0" i="0" lang="en" sz="2400" u="none" cap="none" strike="noStrike">
                <a:solidFill>
                  <a:schemeClr val="dk1"/>
                </a:solidFill>
                <a:latin typeface="Arial"/>
                <a:ea typeface="Arial"/>
                <a:cs typeface="Arial"/>
                <a:sym typeface="Arial"/>
              </a:rPr>
              <a:t>Project #2: Energy Storage Devices Based on Three Dimensional (3D) Graphene: </a:t>
            </a:r>
          </a:p>
          <a:p>
            <a:pPr indent="0" lvl="0" marL="0" marR="0" rtl="0" algn="ctr">
              <a:lnSpc>
                <a:spcPct val="100000"/>
              </a:lnSpc>
              <a:spcBef>
                <a:spcPts val="0"/>
              </a:spcBef>
              <a:spcAft>
                <a:spcPts val="0"/>
              </a:spcAft>
              <a:buClr>
                <a:schemeClr val="dk1"/>
              </a:buClr>
              <a:buSzPct val="25000"/>
              <a:buFont typeface="Arial"/>
              <a:buNone/>
            </a:pPr>
            <a:r>
              <a:rPr b="1" i="0" lang="en" sz="2400" u="none" cap="none" strike="noStrike">
                <a:solidFill>
                  <a:srgbClr val="FF0000"/>
                </a:solidFill>
                <a:latin typeface="Arial"/>
                <a:ea typeface="Arial"/>
                <a:cs typeface="Arial"/>
                <a:sym typeface="Arial"/>
              </a:rPr>
              <a:t>Lithium- Sulfur (Li-S) Batteries</a:t>
            </a:r>
          </a:p>
        </p:txBody>
      </p:sp>
      <p:sp>
        <p:nvSpPr>
          <p:cNvPr id="102" name="Shape 102"/>
          <p:cNvSpPr txBox="1"/>
          <p:nvPr>
            <p:ph idx="1" type="subTitle"/>
          </p:nvPr>
        </p:nvSpPr>
        <p:spPr>
          <a:xfrm>
            <a:off x="1324437" y="1984925"/>
            <a:ext cx="6430499" cy="18615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chemeClr val="dk2"/>
              </a:buClr>
              <a:buSzPct val="25000"/>
              <a:buFont typeface="Arial"/>
              <a:buNone/>
            </a:pPr>
            <a:r>
              <a:rPr b="0" i="0" lang="en" sz="1800" u="none" cap="none" strike="noStrike">
                <a:solidFill>
                  <a:schemeClr val="dk2"/>
                </a:solidFill>
                <a:latin typeface="Arial"/>
                <a:ea typeface="Arial"/>
                <a:cs typeface="Arial"/>
                <a:sym typeface="Arial"/>
              </a:rPr>
              <a:t>FM/AC: Dr. Vesselin Shanov</a:t>
            </a:r>
          </a:p>
          <a:p>
            <a:pPr indent="0" lvl="0" marL="0" marR="0" rtl="0" algn="ctr">
              <a:lnSpc>
                <a:spcPct val="100000"/>
              </a:lnSpc>
              <a:spcBef>
                <a:spcPts val="0"/>
              </a:spcBef>
              <a:spcAft>
                <a:spcPts val="0"/>
              </a:spcAft>
              <a:buClr>
                <a:schemeClr val="dk2"/>
              </a:buClr>
              <a:buSzPct val="25000"/>
              <a:buFont typeface="Arial"/>
              <a:buNone/>
            </a:pPr>
            <a:r>
              <a:rPr b="0" i="0" lang="en" sz="1800" u="none" cap="none" strike="noStrike">
                <a:solidFill>
                  <a:schemeClr val="dk2"/>
                </a:solidFill>
                <a:latin typeface="Arial"/>
                <a:ea typeface="Arial"/>
                <a:cs typeface="Arial"/>
                <a:sym typeface="Arial"/>
              </a:rPr>
              <a:t>Sub AC: Dr. Noe Alvarez</a:t>
            </a:r>
          </a:p>
          <a:p>
            <a:pPr indent="0" lvl="0" marL="0" marR="0" rtl="0" algn="ctr">
              <a:lnSpc>
                <a:spcPct val="100000"/>
              </a:lnSpc>
              <a:spcBef>
                <a:spcPts val="0"/>
              </a:spcBef>
              <a:spcAft>
                <a:spcPts val="0"/>
              </a:spcAft>
              <a:buClr>
                <a:schemeClr val="dk2"/>
              </a:buClr>
              <a:buSzPct val="25000"/>
              <a:buFont typeface="Arial"/>
              <a:buNone/>
            </a:pPr>
            <a:r>
              <a:rPr b="0" i="0" lang="en" sz="1800" u="none" cap="none" strike="noStrike">
                <a:solidFill>
                  <a:schemeClr val="dk2"/>
                </a:solidFill>
                <a:latin typeface="Arial"/>
                <a:ea typeface="Arial"/>
                <a:cs typeface="Arial"/>
                <a:sym typeface="Arial"/>
              </a:rPr>
              <a:t>GRA: Yu-Yun Hsieh</a:t>
            </a:r>
          </a:p>
          <a:p>
            <a:pPr indent="0" lvl="0" marL="0" marR="0" rtl="0" algn="ctr">
              <a:lnSpc>
                <a:spcPct val="100000"/>
              </a:lnSpc>
              <a:spcBef>
                <a:spcPts val="0"/>
              </a:spcBef>
              <a:spcAft>
                <a:spcPts val="0"/>
              </a:spcAft>
              <a:buClr>
                <a:schemeClr val="dk2"/>
              </a:buClr>
              <a:buSzPct val="25000"/>
              <a:buFont typeface="Arial"/>
              <a:buNone/>
            </a:pPr>
            <a:r>
              <a:rPr b="0" i="0" lang="en" sz="1800" u="none" cap="none" strike="noStrike">
                <a:solidFill>
                  <a:schemeClr val="dk2"/>
                </a:solidFill>
                <a:latin typeface="Arial"/>
                <a:ea typeface="Arial"/>
                <a:cs typeface="Arial"/>
                <a:sym typeface="Arial"/>
              </a:rPr>
              <a:t>RET Teachers: Tiara Anderson</a:t>
            </a:r>
            <a:r>
              <a:rPr lang="en" sz="1800"/>
              <a:t>, Purcell Marian High School</a:t>
            </a:r>
          </a:p>
          <a:p>
            <a:pPr indent="0" lvl="0" marL="0" marR="0" rtl="0" algn="ctr">
              <a:lnSpc>
                <a:spcPct val="100000"/>
              </a:lnSpc>
              <a:spcBef>
                <a:spcPts val="0"/>
              </a:spcBef>
              <a:spcAft>
                <a:spcPts val="0"/>
              </a:spcAft>
              <a:buClr>
                <a:schemeClr val="dk2"/>
              </a:buClr>
              <a:buSzPct val="25000"/>
              <a:buFont typeface="Arial"/>
              <a:buNone/>
            </a:pPr>
            <a:r>
              <a:rPr b="0" i="0" lang="en" sz="1800" u="none" cap="none" strike="noStrike">
                <a:solidFill>
                  <a:schemeClr val="dk2"/>
                </a:solidFill>
                <a:latin typeface="Arial"/>
                <a:ea typeface="Arial"/>
                <a:cs typeface="Arial"/>
                <a:sym typeface="Arial"/>
              </a:rPr>
              <a:t>&amp; Michael Sullivan, Princeton High Scho</a:t>
            </a:r>
            <a:r>
              <a:rPr lang="en" sz="1800"/>
              <a:t>ol</a:t>
            </a:r>
          </a:p>
        </p:txBody>
      </p:sp>
      <p:sp>
        <p:nvSpPr>
          <p:cNvPr id="103" name="Shape 10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104" name="Shape 104"/>
          <p:cNvSpPr txBox="1"/>
          <p:nvPr/>
        </p:nvSpPr>
        <p:spPr>
          <a:xfrm>
            <a:off x="1006925" y="4390575"/>
            <a:ext cx="3084300" cy="580500"/>
          </a:xfrm>
          <a:prstGeom prst="rect">
            <a:avLst/>
          </a:prstGeom>
          <a:noFill/>
          <a:ln>
            <a:noFill/>
          </a:ln>
        </p:spPr>
        <p:txBody>
          <a:bodyPr anchorCtr="0" anchor="t" bIns="91425" lIns="91425" rIns="91425" tIns="91425">
            <a:noAutofit/>
          </a:bodyPr>
          <a:lstStyle/>
          <a:p>
            <a:pPr lvl="0">
              <a:spcBef>
                <a:spcPts val="0"/>
              </a:spcBef>
              <a:buNone/>
            </a:pPr>
            <a:r>
              <a:rPr b="1" lang="en" sz="1800">
                <a:solidFill>
                  <a:srgbClr val="FFFFFF"/>
                </a:solidFill>
              </a:rPr>
              <a:t>Grant ID No.: EC-1404766</a:t>
            </a:r>
          </a:p>
        </p:txBody>
      </p:sp>
      <p:pic>
        <p:nvPicPr>
          <p:cNvPr descr="IMG_4226.JPG" id="105" name="Shape 105"/>
          <p:cNvPicPr preferRelativeResize="0"/>
          <p:nvPr/>
        </p:nvPicPr>
        <p:blipFill rotWithShape="1">
          <a:blip r:embed="rId3">
            <a:alphaModFix/>
          </a:blip>
          <a:srcRect b="58729" l="20839" r="25546" t="4233"/>
          <a:stretch/>
        </p:blipFill>
        <p:spPr>
          <a:xfrm flipH="1">
            <a:off x="1566175" y="1576350"/>
            <a:ext cx="1306275" cy="1203148"/>
          </a:xfrm>
          <a:prstGeom prst="rect">
            <a:avLst/>
          </a:prstGeom>
          <a:noFill/>
          <a:ln>
            <a:noFill/>
          </a:ln>
        </p:spPr>
      </p:pic>
      <p:pic>
        <p:nvPicPr>
          <p:cNvPr descr="IMG_4224.JPG" id="106" name="Shape 106"/>
          <p:cNvPicPr preferRelativeResize="0"/>
          <p:nvPr/>
        </p:nvPicPr>
        <p:blipFill rotWithShape="1">
          <a:blip r:embed="rId4">
            <a:alphaModFix/>
          </a:blip>
          <a:srcRect b="58025" l="23660" r="34013" t="14475"/>
          <a:stretch/>
        </p:blipFill>
        <p:spPr>
          <a:xfrm>
            <a:off x="6365987" y="1576350"/>
            <a:ext cx="1388947" cy="1203148"/>
          </a:xfrm>
          <a:prstGeom prst="rect">
            <a:avLst/>
          </a:prstGeom>
          <a:noFill/>
          <a:ln>
            <a:noFill/>
          </a:ln>
        </p:spPr>
      </p:pic>
      <p:pic>
        <p:nvPicPr>
          <p:cNvPr descr="220px-Vikinglogo.jpg" id="107" name="Shape 107"/>
          <p:cNvPicPr preferRelativeResize="0"/>
          <p:nvPr/>
        </p:nvPicPr>
        <p:blipFill>
          <a:blip r:embed="rId5">
            <a:alphaModFix/>
          </a:blip>
          <a:stretch>
            <a:fillRect/>
          </a:stretch>
        </p:blipFill>
        <p:spPr>
          <a:xfrm>
            <a:off x="7923912" y="9056"/>
            <a:ext cx="1051224" cy="1371349"/>
          </a:xfrm>
          <a:prstGeom prst="rect">
            <a:avLst/>
          </a:prstGeom>
          <a:noFill/>
          <a:ln>
            <a:noFill/>
          </a:ln>
        </p:spPr>
      </p:pic>
      <p:pic>
        <p:nvPicPr>
          <p:cNvPr descr="0ed02e71-f3a2-4868-a94c-313ec45c4349.jpg" id="108" name="Shape 108"/>
          <p:cNvPicPr preferRelativeResize="0"/>
          <p:nvPr/>
        </p:nvPicPr>
        <p:blipFill>
          <a:blip r:embed="rId6">
            <a:alphaModFix/>
          </a:blip>
          <a:stretch>
            <a:fillRect/>
          </a:stretch>
        </p:blipFill>
        <p:spPr>
          <a:xfrm>
            <a:off x="0" y="-12"/>
            <a:ext cx="1306274" cy="13894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Shape 198"/>
          <p:cNvSpPr txBox="1"/>
          <p:nvPr>
            <p:ph type="title"/>
          </p:nvPr>
        </p:nvSpPr>
        <p:spPr>
          <a:xfrm>
            <a:off x="311700" y="521225"/>
            <a:ext cx="3557699" cy="25199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Sulfur Cathode Challenge #1:</a:t>
            </a:r>
          </a:p>
          <a:p>
            <a:pPr indent="0" lvl="0" marL="0" marR="0" rtl="0" algn="l">
              <a:lnSpc>
                <a:spcPct val="100000"/>
              </a:lnSpc>
              <a:spcBef>
                <a:spcPts val="0"/>
              </a:spcBef>
              <a:spcAft>
                <a:spcPts val="0"/>
              </a:spcAft>
              <a:buClr>
                <a:schemeClr val="dk1"/>
              </a:buClr>
              <a:buSzPct val="25000"/>
              <a:buFont typeface="Arial"/>
              <a:buNone/>
            </a:pPr>
            <a:r>
              <a:t/>
            </a:r>
            <a:endParaRPr b="1"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ct val="25000"/>
              <a:buFont typeface="Arial"/>
              <a:buNone/>
            </a:pPr>
            <a:r>
              <a:rPr b="1" i="0" lang="en" sz="2400" u="none" cap="none" strike="noStrike">
                <a:solidFill>
                  <a:schemeClr val="dk1"/>
                </a:solidFill>
                <a:latin typeface="Arial"/>
                <a:ea typeface="Arial"/>
                <a:cs typeface="Arial"/>
                <a:sym typeface="Arial"/>
              </a:rPr>
              <a:t>S</a:t>
            </a:r>
            <a:r>
              <a:rPr b="1" baseline="-25000" i="0" lang="en" sz="2400" u="none" cap="none" strike="noStrike">
                <a:solidFill>
                  <a:schemeClr val="dk1"/>
                </a:solidFill>
                <a:latin typeface="Arial"/>
                <a:ea typeface="Arial"/>
                <a:cs typeface="Arial"/>
                <a:sym typeface="Arial"/>
              </a:rPr>
              <a:t>8</a:t>
            </a:r>
            <a:r>
              <a:rPr b="1" i="0" lang="en" sz="2400" u="none" cap="none" strike="noStrike">
                <a:solidFill>
                  <a:schemeClr val="dk1"/>
                </a:solidFill>
                <a:latin typeface="Arial"/>
                <a:ea typeface="Arial"/>
                <a:cs typeface="Arial"/>
                <a:sym typeface="Arial"/>
              </a:rPr>
              <a:t>= 2 g/cm</a:t>
            </a:r>
            <a:r>
              <a:rPr b="1" baseline="30000" i="0" lang="en" sz="2400" u="none" cap="none" strike="noStrike">
                <a:solidFill>
                  <a:schemeClr val="dk1"/>
                </a:solidFill>
                <a:latin typeface="Arial"/>
                <a:ea typeface="Arial"/>
                <a:cs typeface="Arial"/>
                <a:sym typeface="Arial"/>
              </a:rPr>
              <a:t>3</a:t>
            </a:r>
          </a:p>
          <a:p>
            <a:pPr indent="0" lvl="0" marL="0" marR="0" rtl="0" algn="ctr">
              <a:lnSpc>
                <a:spcPct val="100000"/>
              </a:lnSpc>
              <a:spcBef>
                <a:spcPts val="0"/>
              </a:spcBef>
              <a:spcAft>
                <a:spcPts val="0"/>
              </a:spcAft>
              <a:buClr>
                <a:schemeClr val="dk1"/>
              </a:buClr>
              <a:buSzPct val="25000"/>
              <a:buFont typeface="Arial"/>
              <a:buNone/>
            </a:pPr>
            <a:r>
              <a:t/>
            </a:r>
            <a:endParaRPr b="1"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ct val="25000"/>
              <a:buFont typeface="Arial"/>
              <a:buNone/>
            </a:pPr>
            <a:r>
              <a:rPr b="1" i="0" lang="en" sz="2400" u="none" cap="none" strike="noStrike">
                <a:solidFill>
                  <a:schemeClr val="dk1"/>
                </a:solidFill>
                <a:latin typeface="Arial"/>
                <a:ea typeface="Arial"/>
                <a:cs typeface="Arial"/>
                <a:sym typeface="Arial"/>
              </a:rPr>
              <a:t>Li</a:t>
            </a:r>
            <a:r>
              <a:rPr b="1" baseline="-25000" i="0" lang="en" sz="2400" u="none" cap="none" strike="noStrike">
                <a:solidFill>
                  <a:schemeClr val="dk1"/>
                </a:solidFill>
                <a:latin typeface="Arial"/>
                <a:ea typeface="Arial"/>
                <a:cs typeface="Arial"/>
                <a:sym typeface="Arial"/>
              </a:rPr>
              <a:t>2</a:t>
            </a:r>
            <a:r>
              <a:rPr b="1" i="0" lang="en" sz="2400" u="none" cap="none" strike="noStrike">
                <a:solidFill>
                  <a:schemeClr val="dk1"/>
                </a:solidFill>
                <a:latin typeface="Arial"/>
                <a:ea typeface="Arial"/>
                <a:cs typeface="Arial"/>
                <a:sym typeface="Arial"/>
              </a:rPr>
              <a:t>S = 1.66 g/cm</a:t>
            </a:r>
            <a:r>
              <a:rPr b="1" baseline="30000" i="0" lang="en" sz="2400" u="none" cap="none" strike="noStrike">
                <a:solidFill>
                  <a:schemeClr val="dk1"/>
                </a:solidFill>
                <a:latin typeface="Arial"/>
                <a:ea typeface="Arial"/>
                <a:cs typeface="Arial"/>
                <a:sym typeface="Arial"/>
              </a:rPr>
              <a:t>3</a:t>
            </a:r>
          </a:p>
          <a:p>
            <a:pPr indent="0" lvl="0" marL="0" marR="0" rtl="0" algn="l">
              <a:lnSpc>
                <a:spcPct val="100000"/>
              </a:lnSpc>
              <a:spcBef>
                <a:spcPts val="0"/>
              </a:spcBef>
              <a:spcAft>
                <a:spcPts val="0"/>
              </a:spcAft>
              <a:buClr>
                <a:schemeClr val="dk1"/>
              </a:buClr>
              <a:buSzPct val="25000"/>
              <a:buFont typeface="Arial"/>
              <a:buNone/>
            </a:pPr>
            <a:r>
              <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t/>
            </a:r>
            <a:endParaRPr b="1" i="0" sz="2400" u="none" cap="none" strike="noStrike">
              <a:solidFill>
                <a:schemeClr val="dk1"/>
              </a:solidFill>
              <a:latin typeface="Arial"/>
              <a:ea typeface="Arial"/>
              <a:cs typeface="Arial"/>
              <a:sym typeface="Arial"/>
            </a:endParaRPr>
          </a:p>
        </p:txBody>
      </p:sp>
      <p:sp>
        <p:nvSpPr>
          <p:cNvPr id="199" name="Shape 199"/>
          <p:cNvSpPr txBox="1"/>
          <p:nvPr/>
        </p:nvSpPr>
        <p:spPr>
          <a:xfrm>
            <a:off x="1073525" y="4321650"/>
            <a:ext cx="6087299" cy="5960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Gu, X., Hencz, L., Zhang, S., (2016). Recent Development of Carbonaceous Materials for Lithium–Sulphur Batteries. Batteries 2(4): 33.</a:t>
            </a:r>
          </a:p>
        </p:txBody>
      </p:sp>
      <p:sp>
        <p:nvSpPr>
          <p:cNvPr id="200" name="Shape 200"/>
          <p:cNvSpPr txBox="1"/>
          <p:nvPr/>
        </p:nvSpPr>
        <p:spPr>
          <a:xfrm>
            <a:off x="4471075" y="593775"/>
            <a:ext cx="3315000" cy="27014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Font typeface="Arial"/>
              <a:buChar char="●"/>
            </a:pPr>
            <a:r>
              <a:t/>
            </a:r>
            <a:endParaRPr b="0" i="0" sz="1400" u="none" cap="none" strike="noStrike">
              <a:solidFill>
                <a:srgbClr val="000000"/>
              </a:solidFill>
              <a:latin typeface="Arial"/>
              <a:ea typeface="Arial"/>
              <a:cs typeface="Arial"/>
              <a:sym typeface="Arial"/>
            </a:endParaRPr>
          </a:p>
        </p:txBody>
      </p:sp>
      <p:pic>
        <p:nvPicPr>
          <p:cNvPr id="201" name="Shape 201"/>
          <p:cNvPicPr preferRelativeResize="0"/>
          <p:nvPr/>
        </p:nvPicPr>
        <p:blipFill rotWithShape="1">
          <a:blip r:embed="rId3">
            <a:alphaModFix/>
          </a:blip>
          <a:srcRect b="0" l="0" r="33172" t="0"/>
          <a:stretch/>
        </p:blipFill>
        <p:spPr>
          <a:xfrm>
            <a:off x="4022775" y="74875"/>
            <a:ext cx="4954751" cy="3857674"/>
          </a:xfrm>
          <a:prstGeom prst="rect">
            <a:avLst/>
          </a:prstGeom>
          <a:noFill/>
          <a:ln>
            <a:noFill/>
          </a:ln>
        </p:spPr>
      </p:pic>
      <p:sp>
        <p:nvSpPr>
          <p:cNvPr id="202" name="Shape 202"/>
          <p:cNvSpPr txBox="1"/>
          <p:nvPr/>
        </p:nvSpPr>
        <p:spPr>
          <a:xfrm>
            <a:off x="7001050" y="-76200"/>
            <a:ext cx="2170799" cy="518999"/>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Literature Review</a:t>
            </a:r>
          </a:p>
        </p:txBody>
      </p:sp>
      <p:sp>
        <p:nvSpPr>
          <p:cNvPr id="203" name="Shape 20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204" name="Shape 204"/>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8</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Shape 209"/>
          <p:cNvSpPr txBox="1"/>
          <p:nvPr/>
        </p:nvSpPr>
        <p:spPr>
          <a:xfrm>
            <a:off x="984450" y="4373775"/>
            <a:ext cx="5733300" cy="5960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rgbClr val="FFFFFF"/>
              </a:buClr>
              <a:buSzPct val="25000"/>
              <a:buFont typeface="Arial"/>
              <a:buNone/>
            </a:pPr>
            <a:r>
              <a:rPr lang="en" sz="900">
                <a:solidFill>
                  <a:srgbClr val="FFFFFF"/>
                </a:solidFill>
              </a:rPr>
              <a:t>Kang, W., Deng, N., Ju, J., Li, Q., Wu, D., Ma, X., Li, L., Naebe, M., and Cheng, B. (2016). “A review of recent developments in rechargeable lithium–sulfur batteries.” Nanoscale, Royal Society of Chemistry, 8(37), 16541–16588.</a:t>
            </a:r>
          </a:p>
        </p:txBody>
      </p:sp>
      <p:sp>
        <p:nvSpPr>
          <p:cNvPr id="210" name="Shape 210"/>
          <p:cNvSpPr txBox="1"/>
          <p:nvPr/>
        </p:nvSpPr>
        <p:spPr>
          <a:xfrm>
            <a:off x="6924850" y="0"/>
            <a:ext cx="2170799" cy="518999"/>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Literature Review</a:t>
            </a:r>
          </a:p>
        </p:txBody>
      </p:sp>
      <p:sp>
        <p:nvSpPr>
          <p:cNvPr id="211" name="Shape 21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212" name="Shape 212"/>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9</a:t>
            </a:r>
          </a:p>
        </p:txBody>
      </p:sp>
      <p:pic>
        <p:nvPicPr>
          <p:cNvPr id="213" name="Shape 213"/>
          <p:cNvPicPr preferRelativeResize="0"/>
          <p:nvPr/>
        </p:nvPicPr>
        <p:blipFill rotWithShape="1">
          <a:blip r:embed="rId3">
            <a:alphaModFix/>
          </a:blip>
          <a:srcRect b="0" l="0" r="0" t="0"/>
          <a:stretch/>
        </p:blipFill>
        <p:spPr>
          <a:xfrm>
            <a:off x="3497100" y="827825"/>
            <a:ext cx="5631273" cy="2824549"/>
          </a:xfrm>
          <a:prstGeom prst="rect">
            <a:avLst/>
          </a:prstGeom>
          <a:noFill/>
          <a:ln>
            <a:noFill/>
          </a:ln>
        </p:spPr>
      </p:pic>
      <p:sp>
        <p:nvSpPr>
          <p:cNvPr id="214" name="Shape 214"/>
          <p:cNvSpPr txBox="1"/>
          <p:nvPr>
            <p:ph type="title"/>
          </p:nvPr>
        </p:nvSpPr>
        <p:spPr>
          <a:xfrm>
            <a:off x="299900" y="598375"/>
            <a:ext cx="3557700" cy="2520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Sulfur Cathode Challenge #2:</a:t>
            </a:r>
          </a:p>
          <a:p>
            <a:pPr indent="0" lvl="0" marL="0" marR="0" rtl="0" algn="l">
              <a:lnSpc>
                <a:spcPct val="100000"/>
              </a:lnSpc>
              <a:spcBef>
                <a:spcPts val="0"/>
              </a:spcBef>
              <a:spcAft>
                <a:spcPts val="0"/>
              </a:spcAft>
              <a:buClr>
                <a:schemeClr val="dk1"/>
              </a:buClr>
              <a:buSzPct val="25000"/>
              <a:buFont typeface="Arial"/>
              <a:buNone/>
            </a:pPr>
            <a:r>
              <a:t/>
            </a:r>
            <a:endParaRPr b="1"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Polysulfide Shuttle Effect</a:t>
            </a:r>
          </a:p>
          <a:p>
            <a:pPr indent="0" lvl="0" marL="0" marR="0" rtl="0" algn="l">
              <a:lnSpc>
                <a:spcPct val="100000"/>
              </a:lnSpc>
              <a:spcBef>
                <a:spcPts val="0"/>
              </a:spcBef>
              <a:spcAft>
                <a:spcPts val="0"/>
              </a:spcAft>
              <a:buClr>
                <a:schemeClr val="dk1"/>
              </a:buClr>
              <a:buSzPct val="25000"/>
              <a:buFont typeface="Arial"/>
              <a:buNone/>
            </a:pPr>
            <a:r>
              <a:rPr b="1" lang="en" sz="2400"/>
              <a:t>(low cyclability)</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nvSpPr>
        <p:spPr>
          <a:xfrm>
            <a:off x="1226900" y="4416025"/>
            <a:ext cx="5733300" cy="5960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PeriodicTable.com (2017). “Electrical conductivity of the elements.” </a:t>
            </a:r>
            <a:r>
              <a:rPr b="0" i="0" lang="en" sz="900" u="sng" cap="none" strike="noStrike">
                <a:solidFill>
                  <a:schemeClr val="hlink"/>
                </a:solidFill>
                <a:latin typeface="Arial"/>
                <a:ea typeface="Arial"/>
                <a:cs typeface="Arial"/>
                <a:sym typeface="Arial"/>
                <a:hlinkClick r:id="rId3"/>
              </a:rPr>
              <a:t>http://periodictable.com/Properties/A/ElectricalConductivity.st.log.html</a:t>
            </a:r>
            <a:r>
              <a:rPr b="0" i="0" lang="en" sz="900" u="none" cap="none" strike="noStrike">
                <a:solidFill>
                  <a:srgbClr val="FFFFFF"/>
                </a:solidFill>
                <a:latin typeface="Arial"/>
                <a:ea typeface="Arial"/>
                <a:cs typeface="Arial"/>
                <a:sym typeface="Arial"/>
              </a:rPr>
              <a:t> [accessed June 27, 2017}.</a:t>
            </a:r>
          </a:p>
        </p:txBody>
      </p:sp>
      <p:sp>
        <p:nvSpPr>
          <p:cNvPr id="220" name="Shape 220"/>
          <p:cNvSpPr txBox="1"/>
          <p:nvPr/>
        </p:nvSpPr>
        <p:spPr>
          <a:xfrm>
            <a:off x="0" y="0"/>
            <a:ext cx="3000000" cy="30000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Sulfur Cathode Challenge #3:</a:t>
            </a:r>
          </a:p>
          <a:p>
            <a:pPr indent="0" lvl="0" marL="0" marR="0" rtl="0" algn="r">
              <a:lnSpc>
                <a:spcPct val="100000"/>
              </a:lnSpc>
              <a:spcBef>
                <a:spcPts val="0"/>
              </a:spcBef>
              <a:spcAft>
                <a:spcPts val="0"/>
              </a:spcAft>
              <a:buClr>
                <a:srgbClr val="000000"/>
              </a:buClr>
              <a:buFont typeface="Arial"/>
              <a:buNone/>
            </a:pPr>
            <a:r>
              <a:t/>
            </a:r>
            <a:endParaRPr b="1" i="0" sz="30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Sulfur is a Natural Insulator  </a:t>
            </a:r>
          </a:p>
        </p:txBody>
      </p:sp>
      <p:pic>
        <p:nvPicPr>
          <p:cNvPr id="221" name="Shape 221"/>
          <p:cNvPicPr preferRelativeResize="0"/>
          <p:nvPr/>
        </p:nvPicPr>
        <p:blipFill rotWithShape="1">
          <a:blip r:embed="rId4">
            <a:alphaModFix/>
          </a:blip>
          <a:srcRect b="0" l="0" r="0" t="0"/>
          <a:stretch/>
        </p:blipFill>
        <p:spPr>
          <a:xfrm>
            <a:off x="3211696" y="17225"/>
            <a:ext cx="5932199" cy="4143300"/>
          </a:xfrm>
          <a:prstGeom prst="rect">
            <a:avLst/>
          </a:prstGeom>
          <a:noFill/>
          <a:ln>
            <a:noFill/>
          </a:ln>
        </p:spPr>
      </p:pic>
      <p:sp>
        <p:nvSpPr>
          <p:cNvPr id="222" name="Shape 222"/>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223" name="Shape 223"/>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10</a:t>
            </a:r>
          </a:p>
        </p:txBody>
      </p:sp>
      <p:sp>
        <p:nvSpPr>
          <p:cNvPr id="224" name="Shape 224"/>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SzPct val="25000"/>
              <a:buFont typeface="Arial"/>
              <a:buNone/>
            </a:pPr>
            <a:r>
              <a:rPr b="1" i="0" lang="en" sz="1400" u="none" cap="none" strike="noStrike">
                <a:solidFill>
                  <a:srgbClr val="FFFFFF"/>
                </a:solidFill>
                <a:latin typeface="Arial"/>
                <a:ea typeface="Arial"/>
                <a:cs typeface="Arial"/>
                <a:sym typeface="Arial"/>
              </a:rPr>
              <a:t>Literature Review</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graphicFrame>
        <p:nvGraphicFramePr>
          <p:cNvPr id="229" name="Shape 229"/>
          <p:cNvGraphicFramePr/>
          <p:nvPr/>
        </p:nvGraphicFramePr>
        <p:xfrm>
          <a:off x="4602925" y="347550"/>
          <a:ext cx="3000000" cy="3000000"/>
        </p:xfrm>
        <a:graphic>
          <a:graphicData uri="http://schemas.openxmlformats.org/drawingml/2006/table">
            <a:tbl>
              <a:tblPr>
                <a:noFill/>
                <a:tableStyleId>{734A48BB-1534-4BC3-AC07-948CD257CC87}</a:tableStyleId>
              </a:tblPr>
              <a:tblGrid>
                <a:gridCol w="1729975"/>
                <a:gridCol w="2324675"/>
              </a:tblGrid>
              <a:tr h="669500">
                <a:tc>
                  <a:txBody>
                    <a:bodyPr>
                      <a:noAutofit/>
                    </a:bodyPr>
                    <a:lstStyle/>
                    <a:p>
                      <a:pPr indent="0" lvl="0" marL="0" marR="0" rtl="0" algn="l">
                        <a:lnSpc>
                          <a:spcPct val="100000"/>
                        </a:lnSpc>
                        <a:spcBef>
                          <a:spcPts val="0"/>
                        </a:spcBef>
                        <a:spcAft>
                          <a:spcPts val="0"/>
                        </a:spcAft>
                        <a:buClr>
                          <a:srgbClr val="000000"/>
                        </a:buClr>
                        <a:buSzPct val="25000"/>
                        <a:buFont typeface="Arial"/>
                        <a:buNone/>
                      </a:pPr>
                      <a:r>
                        <a:rPr b="1" lang="en" sz="1800" u="none" cap="none" strike="noStrike"/>
                        <a:t>Sulfur’s Challenges</a:t>
                      </a:r>
                    </a:p>
                  </a:txBody>
                  <a:tcPr marT="91425" marB="91425" marR="91425" marL="91425">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rPr b="1" lang="en" sz="1800" u="none" cap="none" strike="noStrike"/>
                        <a:t>Graphene’s Solutions</a:t>
                      </a:r>
                    </a:p>
                  </a:txBody>
                  <a:tcPr marT="91425" marB="91425" marR="91425" marL="91425">
                    <a:solidFill>
                      <a:srgbClr val="D9EAD3"/>
                    </a:solidFill>
                  </a:tcPr>
                </a:tc>
              </a:tr>
              <a:tr h="842350">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 sz="1800" u="none" cap="none" strike="noStrike"/>
                        <a:t>Volume expansion</a:t>
                      </a:r>
                    </a:p>
                  </a:txBody>
                  <a:tcPr marT="91425" marB="91425" marR="91425" marL="91425">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rPr lang="en" sz="1800" u="none" cap="none" strike="noStrike"/>
                        <a:t>Highly porous</a:t>
                      </a:r>
                    </a:p>
                  </a:txBody>
                  <a:tcPr marT="91425" marB="91425" marR="91425" marL="91425">
                    <a:solidFill>
                      <a:srgbClr val="D9EAD3"/>
                    </a:solidFill>
                  </a:tcPr>
                </a:tc>
              </a:tr>
              <a:tr h="742475">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 sz="1800" u="none" cap="none" strike="noStrike">
                          <a:solidFill>
                            <a:schemeClr val="dk1"/>
                          </a:solidFill>
                        </a:rPr>
                        <a:t>Polysulfide Shuttling Effect</a:t>
                      </a:r>
                    </a:p>
                  </a:txBody>
                  <a:tcPr marT="91425" marB="91425" marR="91425" marL="91425">
                    <a:solidFill>
                      <a:srgbClr val="FFF2CC"/>
                    </a:solidFill>
                  </a:tcPr>
                </a:tc>
                <a:tc>
                  <a:txBody>
                    <a:bodyPr>
                      <a:noAutofit/>
                    </a:bodyPr>
                    <a:lstStyle/>
                    <a:p>
                      <a:pPr indent="0" lvl="0" marL="0" marR="0" rtl="0" algn="l">
                        <a:lnSpc>
                          <a:spcPct val="100000"/>
                        </a:lnSpc>
                        <a:spcBef>
                          <a:spcPts val="0"/>
                        </a:spcBef>
                        <a:spcAft>
                          <a:spcPts val="0"/>
                        </a:spcAft>
                        <a:buClr>
                          <a:schemeClr val="dk1"/>
                        </a:buClr>
                        <a:buSzPct val="25000"/>
                        <a:buFont typeface="Arial"/>
                        <a:buNone/>
                      </a:pPr>
                      <a:r>
                        <a:rPr lang="en" sz="1800" u="none" cap="none" strike="noStrike">
                          <a:solidFill>
                            <a:schemeClr val="dk1"/>
                          </a:solidFill>
                        </a:rPr>
                        <a:t>Mesoporous (pore sizes from 2nm - 50nm)</a:t>
                      </a:r>
                    </a:p>
                  </a:txBody>
                  <a:tcPr marT="91425" marB="91425" marR="91425" marL="91425">
                    <a:solidFill>
                      <a:srgbClr val="D9EAD3"/>
                    </a:solidFill>
                  </a:tcPr>
                </a:tc>
              </a:tr>
              <a:tr h="907700">
                <a:tc>
                  <a:txBody>
                    <a:bodyPr>
                      <a:noAutofit/>
                    </a:bodyPr>
                    <a:lstStyle/>
                    <a:p>
                      <a:pPr indent="0" lvl="0" marL="0" marR="0" rtl="0" algn="l">
                        <a:lnSpc>
                          <a:spcPct val="100000"/>
                        </a:lnSpc>
                        <a:spcBef>
                          <a:spcPts val="0"/>
                        </a:spcBef>
                        <a:spcAft>
                          <a:spcPts val="0"/>
                        </a:spcAft>
                        <a:buClr>
                          <a:srgbClr val="000000"/>
                        </a:buClr>
                        <a:buSzPct val="25000"/>
                        <a:buFont typeface="Arial"/>
                        <a:buNone/>
                      </a:pPr>
                      <a:r>
                        <a:rPr lang="en" sz="1800" u="none" cap="none" strike="noStrike"/>
                        <a:t>Insulating</a:t>
                      </a:r>
                    </a:p>
                  </a:txBody>
                  <a:tcPr marT="91425" marB="91425" marR="91425" marL="91425">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rPr lang="en" sz="1800" u="none" cap="none" strike="noStrike"/>
                        <a:t>Highly conductive</a:t>
                      </a:r>
                    </a:p>
                  </a:txBody>
                  <a:tcPr marT="91425" marB="91425" marR="91425" marL="91425">
                    <a:solidFill>
                      <a:srgbClr val="D9EAD3"/>
                    </a:solidFill>
                  </a:tcPr>
                </a:tc>
              </a:tr>
            </a:tbl>
          </a:graphicData>
        </a:graphic>
      </p:graphicFrame>
      <p:sp>
        <p:nvSpPr>
          <p:cNvPr id="230" name="Shape 230"/>
          <p:cNvSpPr txBox="1"/>
          <p:nvPr/>
        </p:nvSpPr>
        <p:spPr>
          <a:xfrm>
            <a:off x="309050" y="441500"/>
            <a:ext cx="3487800" cy="33090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Motivation for Using Synthesized Graphene as Host (Inactive Material)</a:t>
            </a:r>
          </a:p>
          <a:p>
            <a:pPr indent="0" lvl="0" marL="0" marR="0" rtl="0" algn="r">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1" name="Shape 23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232" name="Shape 232"/>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3000" u="none" cap="none" strike="noStrike">
                <a:solidFill>
                  <a:srgbClr val="FFFFFF"/>
                </a:solidFill>
                <a:latin typeface="Arial"/>
                <a:ea typeface="Arial"/>
                <a:cs typeface="Arial"/>
                <a:sym typeface="Arial"/>
              </a:rPr>
              <a:t>1</a:t>
            </a:r>
            <a:r>
              <a:rPr b="1" lang="en" sz="3000">
                <a:solidFill>
                  <a:srgbClr val="FFFFFF"/>
                </a:solidFill>
              </a:rPr>
              <a:t>1</a:t>
            </a:r>
          </a:p>
        </p:txBody>
      </p:sp>
      <p:sp>
        <p:nvSpPr>
          <p:cNvPr id="233" name="Shape 233"/>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Literature Review</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ph idx="1" type="body"/>
          </p:nvPr>
        </p:nvSpPr>
        <p:spPr>
          <a:xfrm>
            <a:off x="2486600" y="600600"/>
            <a:ext cx="6321300" cy="34164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2"/>
              </a:buClr>
              <a:buSzPct val="25000"/>
              <a:buFont typeface="Arial"/>
              <a:buNone/>
            </a:pPr>
            <a:r>
              <a:rPr b="1" lang="en" sz="1400">
                <a:solidFill>
                  <a:srgbClr val="000000"/>
                </a:solidFill>
              </a:rPr>
              <a:t>Overall Objective</a:t>
            </a:r>
            <a:r>
              <a:rPr b="1" i="0" lang="en" sz="1400" u="none" cap="none" strike="noStrike">
                <a:solidFill>
                  <a:srgbClr val="000000"/>
                </a:solidFill>
                <a:latin typeface="Arial"/>
                <a:ea typeface="Arial"/>
                <a:cs typeface="Arial"/>
                <a:sym typeface="Arial"/>
              </a:rPr>
              <a:t>:  </a:t>
            </a:r>
          </a:p>
          <a:p>
            <a:pPr indent="0" lvl="0" marL="457200" marR="0" rtl="0" algn="l">
              <a:lnSpc>
                <a:spcPct val="115000"/>
              </a:lnSpc>
              <a:spcBef>
                <a:spcPts val="1600"/>
              </a:spcBef>
              <a:spcAft>
                <a:spcPts val="0"/>
              </a:spcAft>
              <a:buClr>
                <a:schemeClr val="dk2"/>
              </a:buClr>
              <a:buSzPct val="25000"/>
              <a:buFont typeface="Arial"/>
              <a:buNone/>
            </a:pPr>
            <a:r>
              <a:rPr b="1" lang="en" sz="2400">
                <a:solidFill>
                  <a:srgbClr val="000000"/>
                </a:solidFill>
              </a:rPr>
              <a:t>Build Li-S battery using </a:t>
            </a:r>
            <a:r>
              <a:rPr b="1" lang="en" sz="2400" u="sng">
                <a:solidFill>
                  <a:srgbClr val="000000"/>
                </a:solidFill>
              </a:rPr>
              <a:t>laser milling</a:t>
            </a:r>
            <a:r>
              <a:rPr b="1" lang="en" sz="2400">
                <a:solidFill>
                  <a:srgbClr val="000000"/>
                </a:solidFill>
              </a:rPr>
              <a:t> to create consistent energy density over many charging cycles</a:t>
            </a:r>
          </a:p>
          <a:p>
            <a:pPr indent="0" lvl="0" marL="0" marR="0" rtl="0" algn="l">
              <a:lnSpc>
                <a:spcPct val="115000"/>
              </a:lnSpc>
              <a:spcBef>
                <a:spcPts val="1600"/>
              </a:spcBef>
              <a:spcAft>
                <a:spcPts val="0"/>
              </a:spcAft>
              <a:buClr>
                <a:schemeClr val="dk2"/>
              </a:buClr>
              <a:buSzPct val="25000"/>
              <a:buFont typeface="Arial"/>
              <a:buNone/>
            </a:pPr>
            <a:r>
              <a:rPr b="1" lang="en" sz="1400">
                <a:solidFill>
                  <a:srgbClr val="000000"/>
                </a:solidFill>
              </a:rPr>
              <a:t>Sub-Objectives</a:t>
            </a:r>
            <a:r>
              <a:rPr b="1" i="0" lang="en" sz="1400" u="none" cap="none" strike="noStrike">
                <a:solidFill>
                  <a:srgbClr val="000000"/>
                </a:solidFill>
                <a:latin typeface="Arial"/>
                <a:ea typeface="Arial"/>
                <a:cs typeface="Arial"/>
                <a:sym typeface="Arial"/>
              </a:rPr>
              <a:t>:</a:t>
            </a:r>
          </a:p>
          <a:p>
            <a:pPr indent="-342900" lvl="0" marL="914400" marR="0" rtl="0" algn="l">
              <a:lnSpc>
                <a:spcPct val="115000"/>
              </a:lnSpc>
              <a:spcBef>
                <a:spcPts val="1600"/>
              </a:spcBef>
              <a:spcAft>
                <a:spcPts val="0"/>
              </a:spcAft>
              <a:buClr>
                <a:schemeClr val="dk2"/>
              </a:buClr>
              <a:buSzPct val="100000"/>
              <a:buFont typeface="Arial"/>
              <a:buAutoNum type="arabicPeriod"/>
            </a:pPr>
            <a:r>
              <a:rPr b="1" lang="en">
                <a:solidFill>
                  <a:srgbClr val="000000"/>
                </a:solidFill>
              </a:rPr>
              <a:t>assemble cathode with 65+% weight sulfur</a:t>
            </a:r>
          </a:p>
          <a:p>
            <a:pPr indent="-342900" lvl="0" marL="914400" marR="0" rtl="0" algn="l">
              <a:lnSpc>
                <a:spcPct val="115000"/>
              </a:lnSpc>
              <a:spcBef>
                <a:spcPts val="1600"/>
              </a:spcBef>
              <a:spcAft>
                <a:spcPts val="0"/>
              </a:spcAft>
              <a:buClr>
                <a:srgbClr val="000000"/>
              </a:buClr>
              <a:buSzPct val="100000"/>
              <a:buFont typeface="Arial"/>
              <a:buAutoNum type="arabicPeriod"/>
            </a:pPr>
            <a:r>
              <a:rPr b="1" lang="en">
                <a:solidFill>
                  <a:srgbClr val="000000"/>
                </a:solidFill>
              </a:rPr>
              <a:t>cycle battery with minimal polysulfide shuttling</a:t>
            </a:r>
          </a:p>
        </p:txBody>
      </p:sp>
      <p:sp>
        <p:nvSpPr>
          <p:cNvPr id="239" name="Shape 239"/>
          <p:cNvSpPr txBox="1"/>
          <p:nvPr/>
        </p:nvSpPr>
        <p:spPr>
          <a:xfrm>
            <a:off x="0" y="0"/>
            <a:ext cx="2384100" cy="41280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Objectives</a:t>
            </a:r>
          </a:p>
        </p:txBody>
      </p:sp>
      <p:sp>
        <p:nvSpPr>
          <p:cNvPr id="240" name="Shape 240"/>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241" name="Shape 241"/>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3000" u="none" cap="none" strike="noStrike">
                <a:solidFill>
                  <a:srgbClr val="FFFFFF"/>
                </a:solidFill>
                <a:latin typeface="Arial"/>
                <a:ea typeface="Arial"/>
                <a:cs typeface="Arial"/>
                <a:sym typeface="Arial"/>
              </a:rPr>
              <a:t>1</a:t>
            </a:r>
            <a:r>
              <a:rPr b="1" lang="en" sz="3000">
                <a:solidFill>
                  <a:srgbClr val="FFFFFF"/>
                </a:solidFill>
              </a:rPr>
              <a:t>2</a:t>
            </a:r>
          </a:p>
        </p:txBody>
      </p:sp>
      <p:sp>
        <p:nvSpPr>
          <p:cNvPr id="242" name="Shape 242"/>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Objectives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Shape 247"/>
          <p:cNvSpPr txBox="1"/>
          <p:nvPr/>
        </p:nvSpPr>
        <p:spPr>
          <a:xfrm>
            <a:off x="402700" y="0"/>
            <a:ext cx="2384100" cy="16017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Research </a:t>
            </a:r>
            <a:r>
              <a:rPr b="1" lang="en" sz="3000">
                <a:solidFill>
                  <a:schemeClr val="dk1"/>
                </a:solidFill>
              </a:rPr>
              <a:t>Procedures</a:t>
            </a:r>
          </a:p>
          <a:p>
            <a:pPr indent="0" lvl="0" marL="0" marR="0" rtl="0" algn="r">
              <a:lnSpc>
                <a:spcPct val="100000"/>
              </a:lnSpc>
              <a:spcBef>
                <a:spcPts val="0"/>
              </a:spcBef>
              <a:spcAft>
                <a:spcPts val="0"/>
              </a:spcAft>
              <a:buClr>
                <a:srgbClr val="000000"/>
              </a:buClr>
              <a:buFont typeface="Arial"/>
              <a:buNone/>
            </a:pPr>
            <a:r>
              <a:t/>
            </a:r>
            <a:endParaRPr b="1" i="0" sz="3000" u="none" cap="none" strike="noStrike">
              <a:solidFill>
                <a:schemeClr val="dk1"/>
              </a:solidFill>
              <a:latin typeface="Arial"/>
              <a:ea typeface="Arial"/>
              <a:cs typeface="Arial"/>
              <a:sym typeface="Arial"/>
            </a:endParaRPr>
          </a:p>
        </p:txBody>
      </p:sp>
      <p:sp>
        <p:nvSpPr>
          <p:cNvPr id="248" name="Shape 248"/>
          <p:cNvSpPr txBox="1"/>
          <p:nvPr/>
        </p:nvSpPr>
        <p:spPr>
          <a:xfrm>
            <a:off x="4602650" y="883000"/>
            <a:ext cx="3752700" cy="29139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49" name="Shape 249"/>
          <p:cNvSpPr txBox="1"/>
          <p:nvPr/>
        </p:nvSpPr>
        <p:spPr>
          <a:xfrm>
            <a:off x="3322024" y="794700"/>
            <a:ext cx="5066700" cy="2980200"/>
          </a:xfrm>
          <a:prstGeom prst="rect">
            <a:avLst/>
          </a:prstGeom>
          <a:noFill/>
          <a:ln>
            <a:noFill/>
          </a:ln>
        </p:spPr>
        <p:txBody>
          <a:bodyPr anchorCtr="0" anchor="t" bIns="91425" lIns="91425" rIns="91425" tIns="91425">
            <a:noAutofit/>
          </a:bodyPr>
          <a:lstStyle/>
          <a:p>
            <a:pPr indent="-381000" lvl="0" marL="457200" marR="0" rtl="0" algn="l">
              <a:lnSpc>
                <a:spcPct val="100000"/>
              </a:lnSpc>
              <a:spcBef>
                <a:spcPts val="0"/>
              </a:spcBef>
              <a:spcAft>
                <a:spcPts val="0"/>
              </a:spcAft>
              <a:buClr>
                <a:srgbClr val="000000"/>
              </a:buClr>
              <a:buSzPct val="100000"/>
              <a:buFont typeface="Arial"/>
              <a:buAutoNum type="arabicPeriod"/>
            </a:pPr>
            <a:r>
              <a:rPr b="0" i="0" lang="en" sz="2400" u="none" cap="none" strike="noStrike">
                <a:solidFill>
                  <a:srgbClr val="000000"/>
                </a:solidFill>
                <a:latin typeface="Arial"/>
                <a:ea typeface="Arial"/>
                <a:cs typeface="Arial"/>
                <a:sym typeface="Arial"/>
              </a:rPr>
              <a:t>Introduce laser milling to sulfur cathode </a:t>
            </a:r>
            <a:r>
              <a:rPr lang="en" sz="2400"/>
              <a:t>assembly</a:t>
            </a:r>
          </a:p>
          <a:p>
            <a:pPr lvl="0" marR="0" rtl="0" algn="l">
              <a:lnSpc>
                <a:spcPct val="100000"/>
              </a:lnSpc>
              <a:spcBef>
                <a:spcPts val="0"/>
              </a:spcBef>
              <a:spcAft>
                <a:spcPts val="0"/>
              </a:spcAft>
              <a:buNone/>
            </a:pPr>
            <a:r>
              <a:t/>
            </a:r>
            <a:endParaRPr sz="2400"/>
          </a:p>
          <a:p>
            <a:pPr indent="-381000" lvl="0" marL="457200" marR="0" rtl="0" algn="l">
              <a:lnSpc>
                <a:spcPct val="100000"/>
              </a:lnSpc>
              <a:spcBef>
                <a:spcPts val="0"/>
              </a:spcBef>
              <a:spcAft>
                <a:spcPts val="0"/>
              </a:spcAft>
              <a:buClr>
                <a:srgbClr val="000000"/>
              </a:buClr>
              <a:buSzPct val="100000"/>
              <a:buFont typeface="Arial"/>
              <a:buAutoNum type="arabicPeriod"/>
            </a:pPr>
            <a:r>
              <a:rPr b="0" i="0" lang="en" sz="2400" u="none" cap="none" strike="noStrike">
                <a:solidFill>
                  <a:srgbClr val="000000"/>
                </a:solidFill>
                <a:latin typeface="Arial"/>
                <a:ea typeface="Arial"/>
                <a:cs typeface="Arial"/>
                <a:sym typeface="Arial"/>
              </a:rPr>
              <a:t>Assemble coin cell battery using new cathode composite </a:t>
            </a:r>
          </a:p>
          <a:p>
            <a:pPr lvl="0" marR="0" rtl="0" algn="l">
              <a:lnSpc>
                <a:spcPct val="100000"/>
              </a:lnSpc>
              <a:spcBef>
                <a:spcPts val="0"/>
              </a:spcBef>
              <a:spcAft>
                <a:spcPts val="0"/>
              </a:spcAft>
              <a:buNone/>
            </a:pPr>
            <a:r>
              <a:t/>
            </a:r>
            <a:endParaRPr sz="2400"/>
          </a:p>
          <a:p>
            <a:pPr indent="-381000" lvl="0" marL="457200" marR="0" rtl="0" algn="l">
              <a:lnSpc>
                <a:spcPct val="100000"/>
              </a:lnSpc>
              <a:spcBef>
                <a:spcPts val="0"/>
              </a:spcBef>
              <a:spcAft>
                <a:spcPts val="0"/>
              </a:spcAft>
              <a:buClr>
                <a:srgbClr val="000000"/>
              </a:buClr>
              <a:buSzPct val="100000"/>
              <a:buFont typeface="Arial"/>
              <a:buAutoNum type="arabicPeriod"/>
            </a:pPr>
            <a:r>
              <a:rPr b="0" i="0" lang="en" sz="2400" u="none" cap="none" strike="noStrike">
                <a:solidFill>
                  <a:srgbClr val="000000"/>
                </a:solidFill>
                <a:latin typeface="Arial"/>
                <a:ea typeface="Arial"/>
                <a:cs typeface="Arial"/>
                <a:sym typeface="Arial"/>
              </a:rPr>
              <a:t>Test battery </a:t>
            </a:r>
          </a:p>
        </p:txBody>
      </p:sp>
      <p:sp>
        <p:nvSpPr>
          <p:cNvPr id="250" name="Shape 250"/>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251" name="Shape 251"/>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3000" u="none" cap="none" strike="noStrike">
                <a:solidFill>
                  <a:srgbClr val="FFFFFF"/>
                </a:solidFill>
                <a:latin typeface="Arial"/>
                <a:ea typeface="Arial"/>
                <a:cs typeface="Arial"/>
                <a:sym typeface="Arial"/>
              </a:rPr>
              <a:t>1</a:t>
            </a:r>
            <a:r>
              <a:rPr b="1" lang="en" sz="3000">
                <a:solidFill>
                  <a:srgbClr val="FFFFFF"/>
                </a:solidFill>
              </a:rPr>
              <a:t>3</a:t>
            </a:r>
          </a:p>
        </p:txBody>
      </p:sp>
      <p:sp>
        <p:nvSpPr>
          <p:cNvPr id="252" name="Shape 252"/>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Procedures</a:t>
            </a:r>
          </a:p>
        </p:txBody>
      </p:sp>
      <p:pic>
        <p:nvPicPr>
          <p:cNvPr descr="IMG_6244.JPG" id="253" name="Shape 253"/>
          <p:cNvPicPr preferRelativeResize="0"/>
          <p:nvPr/>
        </p:nvPicPr>
        <p:blipFill>
          <a:blip r:embed="rId3">
            <a:alphaModFix/>
          </a:blip>
          <a:stretch>
            <a:fillRect/>
          </a:stretch>
        </p:blipFill>
        <p:spPr>
          <a:xfrm>
            <a:off x="500800" y="1047750"/>
            <a:ext cx="2286000" cy="304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id="258" name="Shape 258"/>
          <p:cNvPicPr preferRelativeResize="0"/>
          <p:nvPr/>
        </p:nvPicPr>
        <p:blipFill>
          <a:blip r:embed="rId3">
            <a:alphaModFix/>
          </a:blip>
          <a:stretch>
            <a:fillRect/>
          </a:stretch>
        </p:blipFill>
        <p:spPr>
          <a:xfrm>
            <a:off x="177974" y="0"/>
            <a:ext cx="8418249" cy="4105250"/>
          </a:xfrm>
          <a:prstGeom prst="rect">
            <a:avLst/>
          </a:prstGeom>
          <a:noFill/>
          <a:ln>
            <a:noFill/>
          </a:ln>
        </p:spPr>
      </p:pic>
      <p:sp>
        <p:nvSpPr>
          <p:cNvPr id="259" name="Shape 259"/>
          <p:cNvSpPr txBox="1"/>
          <p:nvPr/>
        </p:nvSpPr>
        <p:spPr>
          <a:xfrm>
            <a:off x="5550" y="0"/>
            <a:ext cx="9132900" cy="794700"/>
          </a:xfrm>
          <a:prstGeom prst="rect">
            <a:avLst/>
          </a:prstGeom>
          <a:noFill/>
          <a:ln>
            <a:noFill/>
          </a:ln>
        </p:spPr>
        <p:txBody>
          <a:bodyPr anchorCtr="0" anchor="t" bIns="91425" lIns="91425" rIns="91425" tIns="91425">
            <a:noAutofit/>
          </a:bodyPr>
          <a:lstStyle/>
          <a:p>
            <a:pPr indent="-228600" lvl="0" marL="457200" rtl="0">
              <a:spcBef>
                <a:spcPts val="0"/>
              </a:spcBef>
              <a:buClr>
                <a:srgbClr val="FF0000"/>
              </a:buClr>
              <a:buChar char="-"/>
            </a:pPr>
            <a:r>
              <a:t/>
            </a:r>
            <a:endParaRPr b="1" i="1">
              <a:solidFill>
                <a:srgbClr val="FF0000"/>
              </a:solidFill>
              <a:latin typeface="Droid Sans"/>
              <a:ea typeface="Droid Sans"/>
              <a:cs typeface="Droid Sans"/>
              <a:sym typeface="Droid Sans"/>
            </a:endParaRPr>
          </a:p>
        </p:txBody>
      </p:sp>
      <p:sp>
        <p:nvSpPr>
          <p:cNvPr id="260" name="Shape 260"/>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Procedures</a:t>
            </a:r>
          </a:p>
        </p:txBody>
      </p:sp>
      <p:sp>
        <p:nvSpPr>
          <p:cNvPr id="261" name="Shape 261"/>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3000" u="none" cap="none" strike="noStrike">
                <a:solidFill>
                  <a:srgbClr val="FFFFFF"/>
                </a:solidFill>
                <a:latin typeface="Arial"/>
                <a:ea typeface="Arial"/>
                <a:cs typeface="Arial"/>
                <a:sym typeface="Arial"/>
              </a:rPr>
              <a:t>1</a:t>
            </a:r>
            <a:r>
              <a:rPr b="1" lang="en" sz="3000">
                <a:solidFill>
                  <a:srgbClr val="FFFFFF"/>
                </a:solidFill>
              </a:rPr>
              <a:t>4</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Shape 266"/>
          <p:cNvSpPr txBox="1"/>
          <p:nvPr/>
        </p:nvSpPr>
        <p:spPr>
          <a:xfrm>
            <a:off x="-9975" y="887675"/>
            <a:ext cx="9028800" cy="1136700"/>
          </a:xfrm>
          <a:prstGeom prst="rect">
            <a:avLst/>
          </a:prstGeom>
          <a:noFill/>
          <a:ln>
            <a:noFill/>
          </a:ln>
        </p:spPr>
        <p:txBody>
          <a:bodyPr anchorCtr="0" anchor="t" bIns="91425" lIns="91425" rIns="91425" tIns="91425">
            <a:noAutofit/>
          </a:bodyPr>
          <a:lstStyle/>
          <a:p>
            <a:pPr indent="-342900" lvl="0" marL="457200" rtl="0">
              <a:lnSpc>
                <a:spcPct val="150000"/>
              </a:lnSpc>
              <a:spcBef>
                <a:spcPts val="0"/>
              </a:spcBef>
              <a:buSzPct val="100000"/>
              <a:buChar char="●"/>
            </a:pPr>
            <a:r>
              <a:rPr b="1" lang="en" sz="1800"/>
              <a:t>Laser milling:</a:t>
            </a:r>
          </a:p>
          <a:p>
            <a:pPr lvl="0" rtl="0">
              <a:lnSpc>
                <a:spcPct val="150000"/>
              </a:lnSpc>
              <a:spcBef>
                <a:spcPts val="0"/>
              </a:spcBef>
              <a:buNone/>
            </a:pPr>
            <a:r>
              <a:rPr lang="en" sz="1800"/>
              <a:t>The surface area of 3D graphene ↑		     accessibility to react with ionic electrolyte ↑</a:t>
            </a:r>
          </a:p>
        </p:txBody>
      </p:sp>
      <p:sp>
        <p:nvSpPr>
          <p:cNvPr id="267" name="Shape 267"/>
          <p:cNvSpPr/>
          <p:nvPr/>
        </p:nvSpPr>
        <p:spPr>
          <a:xfrm>
            <a:off x="8450225" y="2994025"/>
            <a:ext cx="623100" cy="9933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68" name="Shape 268"/>
          <p:cNvSpPr txBox="1"/>
          <p:nvPr/>
        </p:nvSpPr>
        <p:spPr>
          <a:xfrm>
            <a:off x="-14550" y="141375"/>
            <a:ext cx="9210300" cy="684300"/>
          </a:xfrm>
          <a:prstGeom prst="rect">
            <a:avLst/>
          </a:prstGeom>
          <a:noFill/>
          <a:ln>
            <a:noFill/>
          </a:ln>
        </p:spPr>
        <p:txBody>
          <a:bodyPr anchorCtr="0" anchor="t" bIns="91425" lIns="91425" rIns="91425" tIns="91425">
            <a:noAutofit/>
          </a:bodyPr>
          <a:lstStyle/>
          <a:p>
            <a:pPr lvl="0" rtl="0">
              <a:spcBef>
                <a:spcPts val="0"/>
              </a:spcBef>
              <a:buNone/>
            </a:pPr>
            <a:r>
              <a:rPr b="1" i="1" lang="en" sz="2400">
                <a:solidFill>
                  <a:srgbClr val="FF0000"/>
                </a:solidFill>
                <a:latin typeface="Droid Sans"/>
                <a:ea typeface="Droid Sans"/>
                <a:cs typeface="Droid Sans"/>
                <a:sym typeface="Droid Sans"/>
              </a:rPr>
              <a:t>Laser milling &amp; O₂ plasma functionalized 3D graphene</a:t>
            </a:r>
          </a:p>
        </p:txBody>
      </p:sp>
      <p:pic>
        <p:nvPicPr>
          <p:cNvPr id="269" name="Shape 269"/>
          <p:cNvPicPr preferRelativeResize="0"/>
          <p:nvPr/>
        </p:nvPicPr>
        <p:blipFill>
          <a:blip r:embed="rId3">
            <a:alphaModFix/>
          </a:blip>
          <a:stretch>
            <a:fillRect/>
          </a:stretch>
        </p:blipFill>
        <p:spPr>
          <a:xfrm>
            <a:off x="692187" y="1972737"/>
            <a:ext cx="7419975" cy="1590675"/>
          </a:xfrm>
          <a:prstGeom prst="rect">
            <a:avLst/>
          </a:prstGeom>
          <a:noFill/>
          <a:ln>
            <a:noFill/>
          </a:ln>
        </p:spPr>
      </p:pic>
      <p:pic>
        <p:nvPicPr>
          <p:cNvPr id="270" name="Shape 270"/>
          <p:cNvPicPr preferRelativeResize="0"/>
          <p:nvPr/>
        </p:nvPicPr>
        <p:blipFill>
          <a:blip r:embed="rId4">
            <a:alphaModFix/>
          </a:blip>
          <a:stretch>
            <a:fillRect/>
          </a:stretch>
        </p:blipFill>
        <p:spPr>
          <a:xfrm>
            <a:off x="3861025" y="1298850"/>
            <a:ext cx="485775" cy="619125"/>
          </a:xfrm>
          <a:prstGeom prst="rect">
            <a:avLst/>
          </a:prstGeom>
          <a:noFill/>
          <a:ln>
            <a:noFill/>
          </a:ln>
        </p:spPr>
      </p:pic>
      <p:sp>
        <p:nvSpPr>
          <p:cNvPr id="271" name="Shape 27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272" name="Shape 272"/>
          <p:cNvSpPr txBox="1"/>
          <p:nvPr/>
        </p:nvSpPr>
        <p:spPr>
          <a:xfrm>
            <a:off x="7694650" y="4160450"/>
            <a:ext cx="631200" cy="393600"/>
          </a:xfrm>
          <a:prstGeom prst="rect">
            <a:avLst/>
          </a:prstGeom>
          <a:noFill/>
          <a:ln>
            <a:noFill/>
          </a:ln>
        </p:spPr>
        <p:txBody>
          <a:bodyPr anchorCtr="0" anchor="t" bIns="91425" lIns="91425" rIns="91425" tIns="91425">
            <a:noAutofit/>
          </a:bodyPr>
          <a:lstStyle/>
          <a:p>
            <a:pPr lvl="0" rtl="0">
              <a:spcBef>
                <a:spcPts val="0"/>
              </a:spcBef>
              <a:buNone/>
            </a:pPr>
            <a:r>
              <a:rPr b="1" lang="en" sz="3000">
                <a:solidFill>
                  <a:srgbClr val="FFFFFF"/>
                </a:solidFill>
              </a:rPr>
              <a:t>15</a:t>
            </a:r>
          </a:p>
        </p:txBody>
      </p:sp>
      <p:sp>
        <p:nvSpPr>
          <p:cNvPr id="273" name="Shape 273"/>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Procedures</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Shape 278"/>
          <p:cNvSpPr txBox="1"/>
          <p:nvPr/>
        </p:nvSpPr>
        <p:spPr>
          <a:xfrm>
            <a:off x="-14550" y="979150"/>
            <a:ext cx="9028799" cy="15705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rgbClr val="000000"/>
              </a:buClr>
              <a:buSzPct val="100000"/>
              <a:buFont typeface="Arial"/>
              <a:buChar char="●"/>
            </a:pPr>
            <a:r>
              <a:rPr b="1" i="0" lang="en" sz="1800" u="none" cap="none" strike="noStrike">
                <a:solidFill>
                  <a:srgbClr val="000000"/>
                </a:solidFill>
                <a:latin typeface="Arial"/>
                <a:ea typeface="Arial"/>
                <a:cs typeface="Arial"/>
                <a:sym typeface="Arial"/>
              </a:rPr>
              <a:t>Plasma Treatment </a:t>
            </a:r>
            <a:r>
              <a:rPr b="0" i="0" lang="en" sz="1800" u="none" cap="none" strike="noStrike">
                <a:solidFill>
                  <a:srgbClr val="000000"/>
                </a:solidFill>
                <a:latin typeface="Arial"/>
                <a:ea typeface="Arial"/>
                <a:cs typeface="Arial"/>
                <a:sym typeface="Arial"/>
              </a:rPr>
              <a:t>(100W, He: 30 L, O₂: 0.2 L, 30s)</a:t>
            </a:r>
          </a:p>
          <a:p>
            <a:pPr indent="0" lvl="0" marL="0" marR="0" rtl="0" algn="l">
              <a:lnSpc>
                <a:spcPct val="100000"/>
              </a:lnSpc>
              <a:spcBef>
                <a:spcPts val="0"/>
              </a:spcBef>
              <a:spcAft>
                <a:spcPts val="0"/>
              </a:spcAft>
              <a:buClr>
                <a:srgbClr val="000000"/>
              </a:buClr>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The -OH &amp; = O functional groups		     	surface wettability ↑ </a:t>
            </a:r>
          </a:p>
          <a:p>
            <a:pPr indent="457200" lvl="0" marL="4114800" marR="0" rtl="0" algn="l">
              <a:lnSpc>
                <a:spcPct val="1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(inducing hydrophilic surface)</a:t>
            </a: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Arial"/>
              <a:ea typeface="Arial"/>
              <a:cs typeface="Arial"/>
              <a:sym typeface="Arial"/>
            </a:endParaRPr>
          </a:p>
        </p:txBody>
      </p:sp>
      <p:sp>
        <p:nvSpPr>
          <p:cNvPr id="279" name="Shape 279"/>
          <p:cNvSpPr txBox="1"/>
          <p:nvPr/>
        </p:nvSpPr>
        <p:spPr>
          <a:xfrm>
            <a:off x="-33150" y="142450"/>
            <a:ext cx="9210300" cy="6843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0000"/>
              </a:buClr>
              <a:buSzPct val="25000"/>
              <a:buFont typeface="Droid Sans"/>
              <a:buNone/>
            </a:pPr>
            <a:r>
              <a:rPr b="1" i="1" lang="en" sz="2400" u="none" cap="none" strike="noStrike">
                <a:solidFill>
                  <a:srgbClr val="FF0000"/>
                </a:solidFill>
                <a:latin typeface="Droid Sans"/>
                <a:ea typeface="Droid Sans"/>
                <a:cs typeface="Droid Sans"/>
                <a:sym typeface="Droid Sans"/>
              </a:rPr>
              <a:t>Laser milling &amp; O₂ plasma functionalized 3D graphene</a:t>
            </a:r>
          </a:p>
        </p:txBody>
      </p:sp>
      <p:pic>
        <p:nvPicPr>
          <p:cNvPr id="280" name="Shape 280"/>
          <p:cNvPicPr preferRelativeResize="0"/>
          <p:nvPr/>
        </p:nvPicPr>
        <p:blipFill rotWithShape="1">
          <a:blip r:embed="rId3">
            <a:alphaModFix/>
          </a:blip>
          <a:srcRect b="0" l="0" r="0" t="0"/>
          <a:stretch/>
        </p:blipFill>
        <p:spPr>
          <a:xfrm>
            <a:off x="152400" y="2702050"/>
            <a:ext cx="7905750" cy="1066799"/>
          </a:xfrm>
          <a:prstGeom prst="rect">
            <a:avLst/>
          </a:prstGeom>
          <a:noFill/>
          <a:ln>
            <a:noFill/>
          </a:ln>
        </p:spPr>
      </p:pic>
      <p:pic>
        <p:nvPicPr>
          <p:cNvPr id="281" name="Shape 281"/>
          <p:cNvPicPr preferRelativeResize="0"/>
          <p:nvPr/>
        </p:nvPicPr>
        <p:blipFill rotWithShape="1">
          <a:blip r:embed="rId4">
            <a:alphaModFix/>
          </a:blip>
          <a:srcRect b="0" l="0" r="0" t="0"/>
          <a:stretch/>
        </p:blipFill>
        <p:spPr>
          <a:xfrm>
            <a:off x="3783750" y="1636475"/>
            <a:ext cx="485775" cy="619125"/>
          </a:xfrm>
          <a:prstGeom prst="rect">
            <a:avLst/>
          </a:prstGeom>
          <a:noFill/>
          <a:ln>
            <a:noFill/>
          </a:ln>
        </p:spPr>
      </p:pic>
      <p:sp>
        <p:nvSpPr>
          <p:cNvPr id="282" name="Shape 282"/>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283" name="Shape 283"/>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16</a:t>
            </a:r>
          </a:p>
        </p:txBody>
      </p:sp>
      <p:sp>
        <p:nvSpPr>
          <p:cNvPr id="284" name="Shape 284"/>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Procedures</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txBox="1"/>
          <p:nvPr>
            <p:ph type="title"/>
          </p:nvPr>
        </p:nvSpPr>
        <p:spPr>
          <a:xfrm>
            <a:off x="179250" y="400875"/>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0" i="0" lang="en" sz="2800" u="none" cap="none" strike="noStrike">
                <a:solidFill>
                  <a:schemeClr val="dk1"/>
                </a:solidFill>
                <a:latin typeface="Arial"/>
                <a:ea typeface="Arial"/>
                <a:cs typeface="Arial"/>
                <a:sym typeface="Arial"/>
              </a:rPr>
              <a:t>Timeline</a:t>
            </a:r>
          </a:p>
        </p:txBody>
      </p:sp>
      <p:sp>
        <p:nvSpPr>
          <p:cNvPr id="290" name="Shape 290"/>
          <p:cNvSpPr txBox="1"/>
          <p:nvPr>
            <p:ph idx="1" type="body"/>
          </p:nvPr>
        </p:nvSpPr>
        <p:spPr>
          <a:xfrm>
            <a:off x="311700" y="1152475"/>
            <a:ext cx="8520599" cy="34164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2"/>
              </a:buClr>
              <a:buSzPct val="25000"/>
              <a:buFont typeface="Arial"/>
              <a:buNone/>
            </a:pPr>
            <a:r>
              <a:rPr b="0" i="0" lang="en" sz="2000" u="none" cap="none" strike="noStrike">
                <a:solidFill>
                  <a:srgbClr val="000000"/>
                </a:solidFill>
                <a:latin typeface="Arial"/>
                <a:ea typeface="Arial"/>
                <a:cs typeface="Arial"/>
                <a:sym typeface="Arial"/>
              </a:rPr>
              <a:t>WEEK 1 - Introduction to facilities and processes involved</a:t>
            </a:r>
            <a:br>
              <a:rPr b="0" i="0" lang="en" sz="2000" u="none" cap="none" strike="noStrike">
                <a:solidFill>
                  <a:schemeClr val="dk2"/>
                </a:solidFill>
                <a:latin typeface="Arial"/>
                <a:ea typeface="Arial"/>
                <a:cs typeface="Arial"/>
                <a:sym typeface="Arial"/>
              </a:rPr>
            </a:br>
            <a:r>
              <a:rPr b="0" i="0" lang="en" sz="2000" u="none" cap="none" strike="noStrike">
                <a:solidFill>
                  <a:schemeClr val="dk2"/>
                </a:solidFill>
                <a:latin typeface="Arial"/>
                <a:ea typeface="Arial"/>
                <a:cs typeface="Arial"/>
                <a:sym typeface="Arial"/>
              </a:rPr>
              <a:t>WEEK 2 - Training in basic techniques</a:t>
            </a:r>
            <a:br>
              <a:rPr b="0" i="0" lang="en" sz="2000" u="none" cap="none" strike="noStrike">
                <a:solidFill>
                  <a:schemeClr val="dk2"/>
                </a:solidFill>
                <a:latin typeface="Arial"/>
                <a:ea typeface="Arial"/>
                <a:cs typeface="Arial"/>
                <a:sym typeface="Arial"/>
              </a:rPr>
            </a:br>
            <a:r>
              <a:rPr b="0" i="0" lang="en" sz="2000" u="none" cap="none" strike="noStrike">
                <a:solidFill>
                  <a:srgbClr val="000000"/>
                </a:solidFill>
                <a:latin typeface="Arial"/>
                <a:ea typeface="Arial"/>
                <a:cs typeface="Arial"/>
                <a:sym typeface="Arial"/>
              </a:rPr>
              <a:t>WEEK 3 - Initiation of battery cycling tests</a:t>
            </a:r>
            <a:br>
              <a:rPr b="0" i="0" lang="en" sz="2000" u="none" cap="none" strike="noStrike">
                <a:solidFill>
                  <a:schemeClr val="dk2"/>
                </a:solidFill>
                <a:latin typeface="Arial"/>
                <a:ea typeface="Arial"/>
                <a:cs typeface="Arial"/>
                <a:sym typeface="Arial"/>
              </a:rPr>
            </a:br>
            <a:r>
              <a:rPr b="0" i="0" lang="en" sz="2000" u="none" cap="none" strike="noStrike">
                <a:solidFill>
                  <a:schemeClr val="dk2"/>
                </a:solidFill>
                <a:latin typeface="Arial"/>
                <a:ea typeface="Arial"/>
                <a:cs typeface="Arial"/>
                <a:sym typeface="Arial"/>
              </a:rPr>
              <a:t>WEEK 4 - Refine technique for preparing cathode assemblies</a:t>
            </a:r>
            <a:br>
              <a:rPr b="0" i="0" lang="en" sz="2000" u="none" cap="none" strike="noStrike">
                <a:solidFill>
                  <a:schemeClr val="dk2"/>
                </a:solidFill>
                <a:latin typeface="Arial"/>
                <a:ea typeface="Arial"/>
                <a:cs typeface="Arial"/>
                <a:sym typeface="Arial"/>
              </a:rPr>
            </a:br>
            <a:r>
              <a:rPr b="0" i="0" lang="en" sz="2000" u="none" cap="none" strike="noStrike">
                <a:solidFill>
                  <a:srgbClr val="000000"/>
                </a:solidFill>
                <a:latin typeface="Arial"/>
                <a:ea typeface="Arial"/>
                <a:cs typeface="Arial"/>
                <a:sym typeface="Arial"/>
              </a:rPr>
              <a:t>WEEK 5 - Use microscopy and spectroscopy to analyze 3D graphene</a:t>
            </a:r>
            <a:br>
              <a:rPr b="0" i="0" lang="en" sz="2000" u="none" cap="none" strike="noStrike">
                <a:solidFill>
                  <a:schemeClr val="dk2"/>
                </a:solidFill>
                <a:latin typeface="Arial"/>
                <a:ea typeface="Arial"/>
                <a:cs typeface="Arial"/>
                <a:sym typeface="Arial"/>
              </a:rPr>
            </a:br>
            <a:r>
              <a:rPr b="0" i="0" lang="en" sz="2000" u="none" cap="none" strike="noStrike">
                <a:solidFill>
                  <a:schemeClr val="dk2"/>
                </a:solidFill>
                <a:latin typeface="Arial"/>
                <a:ea typeface="Arial"/>
                <a:cs typeface="Arial"/>
                <a:sym typeface="Arial"/>
              </a:rPr>
              <a:t>WEEK 6 - Compile all collected data and conduct analysis of results</a:t>
            </a:r>
            <a:br>
              <a:rPr b="0" i="0" lang="en" sz="2000" u="none" cap="none" strike="noStrike">
                <a:solidFill>
                  <a:schemeClr val="dk2"/>
                </a:solidFill>
                <a:latin typeface="Arial"/>
                <a:ea typeface="Arial"/>
                <a:cs typeface="Arial"/>
                <a:sym typeface="Arial"/>
              </a:rPr>
            </a:br>
            <a:r>
              <a:rPr b="0" i="0" lang="en" sz="2000" u="none" cap="none" strike="noStrike">
                <a:solidFill>
                  <a:srgbClr val="000000"/>
                </a:solidFill>
                <a:latin typeface="Arial"/>
                <a:ea typeface="Arial"/>
                <a:cs typeface="Arial"/>
                <a:sym typeface="Arial"/>
              </a:rPr>
              <a:t>WEEK 7 - Communicate conclusions and next steps for the research</a:t>
            </a:r>
          </a:p>
        </p:txBody>
      </p:sp>
      <p:sp>
        <p:nvSpPr>
          <p:cNvPr id="291" name="Shape 29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292" name="Shape 292"/>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17</a:t>
            </a:r>
          </a:p>
        </p:txBody>
      </p:sp>
      <p:sp>
        <p:nvSpPr>
          <p:cNvPr id="293" name="Shape 293"/>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Procedures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Shape 1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Clr>
                <a:srgbClr val="000000"/>
              </a:buClr>
              <a:buSzPct val="25000"/>
              <a:buFont typeface="Arial"/>
              <a:buNone/>
            </a:pPr>
            <a:fld id="{00000000-1234-1234-1234-123412341234}" type="slidenum">
              <a:rPr lang="en"/>
              <a:t>‹#›</a:t>
            </a:fld>
          </a:p>
        </p:txBody>
      </p:sp>
      <p:sp>
        <p:nvSpPr>
          <p:cNvPr id="114" name="Shape 114"/>
          <p:cNvSpPr txBox="1"/>
          <p:nvPr/>
        </p:nvSpPr>
        <p:spPr>
          <a:xfrm>
            <a:off x="3666325" y="489625"/>
            <a:ext cx="3429000" cy="3461700"/>
          </a:xfrm>
          <a:prstGeom prst="rect">
            <a:avLst/>
          </a:prstGeom>
          <a:noFill/>
          <a:ln>
            <a:noFill/>
          </a:ln>
        </p:spPr>
        <p:txBody>
          <a:bodyPr anchorCtr="0" anchor="t" bIns="91425" lIns="91425" rIns="91425" tIns="91425">
            <a:noAutofit/>
          </a:bodyPr>
          <a:lstStyle/>
          <a:p>
            <a:pPr indent="-381000" lvl="0" marL="457200" rtl="0">
              <a:spcBef>
                <a:spcPts val="0"/>
              </a:spcBef>
              <a:buSzPct val="100000"/>
              <a:buChar char="●"/>
            </a:pPr>
            <a:r>
              <a:rPr lang="en" sz="2400"/>
              <a:t>Abstract</a:t>
            </a:r>
          </a:p>
          <a:p>
            <a:pPr indent="-381000" lvl="0" marL="457200" rtl="0">
              <a:spcBef>
                <a:spcPts val="0"/>
              </a:spcBef>
              <a:buSzPct val="100000"/>
              <a:buChar char="●"/>
            </a:pPr>
            <a:r>
              <a:rPr lang="en" sz="2400"/>
              <a:t>Literature Review</a:t>
            </a:r>
          </a:p>
          <a:p>
            <a:pPr indent="-381000" lvl="0" marL="457200" rtl="0">
              <a:spcBef>
                <a:spcPts val="0"/>
              </a:spcBef>
              <a:buSzPct val="100000"/>
              <a:buChar char="●"/>
            </a:pPr>
            <a:r>
              <a:rPr lang="en" sz="2400"/>
              <a:t>Objectives</a:t>
            </a:r>
          </a:p>
          <a:p>
            <a:pPr indent="-381000" lvl="0" marL="457200" rtl="0">
              <a:spcBef>
                <a:spcPts val="0"/>
              </a:spcBef>
              <a:buClr>
                <a:schemeClr val="dk1"/>
              </a:buClr>
              <a:buSzPct val="100000"/>
              <a:buChar char="●"/>
            </a:pPr>
            <a:r>
              <a:rPr lang="en" sz="2400">
                <a:solidFill>
                  <a:schemeClr val="dk1"/>
                </a:solidFill>
              </a:rPr>
              <a:t>Research</a:t>
            </a:r>
          </a:p>
          <a:p>
            <a:pPr indent="-342900" lvl="1" marL="914400" rtl="0">
              <a:spcBef>
                <a:spcPts val="0"/>
              </a:spcBef>
              <a:buClr>
                <a:schemeClr val="dk1"/>
              </a:buClr>
              <a:buSzPct val="100000"/>
              <a:buChar char="○"/>
            </a:pPr>
            <a:r>
              <a:rPr lang="en" sz="1800">
                <a:solidFill>
                  <a:schemeClr val="dk1"/>
                </a:solidFill>
              </a:rPr>
              <a:t>Procedures</a:t>
            </a:r>
          </a:p>
          <a:p>
            <a:pPr indent="-342900" lvl="1" marL="914400" rtl="0">
              <a:spcBef>
                <a:spcPts val="0"/>
              </a:spcBef>
              <a:buClr>
                <a:schemeClr val="dk1"/>
              </a:buClr>
              <a:buSzPct val="100000"/>
              <a:buChar char="○"/>
            </a:pPr>
            <a:r>
              <a:rPr lang="en" sz="1800">
                <a:solidFill>
                  <a:schemeClr val="dk1"/>
                </a:solidFill>
              </a:rPr>
              <a:t>Training</a:t>
            </a:r>
          </a:p>
          <a:p>
            <a:pPr indent="-342900" lvl="1" marL="914400" rtl="0">
              <a:spcBef>
                <a:spcPts val="0"/>
              </a:spcBef>
              <a:buClr>
                <a:schemeClr val="dk1"/>
              </a:buClr>
              <a:buSzPct val="100000"/>
              <a:buChar char="○"/>
            </a:pPr>
            <a:r>
              <a:rPr lang="en" sz="1800">
                <a:solidFill>
                  <a:schemeClr val="dk1"/>
                </a:solidFill>
              </a:rPr>
              <a:t>Results</a:t>
            </a:r>
          </a:p>
          <a:p>
            <a:pPr indent="-381000" lvl="0" marL="457200" rtl="0">
              <a:spcBef>
                <a:spcPts val="0"/>
              </a:spcBef>
              <a:buClr>
                <a:schemeClr val="dk1"/>
              </a:buClr>
              <a:buSzPct val="100000"/>
              <a:buChar char="●"/>
            </a:pPr>
            <a:r>
              <a:rPr lang="en" sz="2400">
                <a:solidFill>
                  <a:schemeClr val="dk1"/>
                </a:solidFill>
              </a:rPr>
              <a:t>Research Conclusions</a:t>
            </a:r>
          </a:p>
          <a:p>
            <a:pPr indent="-381000" lvl="0" marL="457200" rtl="0">
              <a:spcBef>
                <a:spcPts val="0"/>
              </a:spcBef>
              <a:buClr>
                <a:schemeClr val="dk1"/>
              </a:buClr>
              <a:buSzPct val="100000"/>
              <a:buChar char="●"/>
            </a:pPr>
            <a:r>
              <a:rPr lang="en" sz="2400">
                <a:solidFill>
                  <a:schemeClr val="dk1"/>
                </a:solidFill>
              </a:rPr>
              <a:t>Unit plans</a:t>
            </a:r>
          </a:p>
          <a:p>
            <a:pPr lvl="0">
              <a:spcBef>
                <a:spcPts val="0"/>
              </a:spcBef>
              <a:buNone/>
            </a:pPr>
            <a:r>
              <a:t/>
            </a:r>
            <a:endParaRPr sz="1800"/>
          </a:p>
        </p:txBody>
      </p:sp>
      <p:sp>
        <p:nvSpPr>
          <p:cNvPr id="115" name="Shape 115"/>
          <p:cNvSpPr txBox="1"/>
          <p:nvPr/>
        </p:nvSpPr>
        <p:spPr>
          <a:xfrm>
            <a:off x="890250" y="4461775"/>
            <a:ext cx="5961900" cy="7965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rgbClr val="FFFFFF"/>
                </a:solidFill>
              </a:rPr>
              <a:t>Li-S Batteries</a:t>
            </a:r>
          </a:p>
        </p:txBody>
      </p:sp>
      <p:sp>
        <p:nvSpPr>
          <p:cNvPr id="116" name="Shape 116"/>
          <p:cNvSpPr txBox="1"/>
          <p:nvPr/>
        </p:nvSpPr>
        <p:spPr>
          <a:xfrm>
            <a:off x="238450" y="200075"/>
            <a:ext cx="3007799" cy="2108700"/>
          </a:xfrm>
          <a:prstGeom prst="rect">
            <a:avLst/>
          </a:prstGeom>
          <a:noFill/>
          <a:ln>
            <a:noFill/>
          </a:ln>
        </p:spPr>
        <p:txBody>
          <a:bodyPr anchorCtr="0" anchor="t" bIns="91425" lIns="91425" rIns="91425" tIns="91425">
            <a:noAutofit/>
          </a:bodyPr>
          <a:lstStyle/>
          <a:p>
            <a:pPr lvl="0">
              <a:spcBef>
                <a:spcPts val="0"/>
              </a:spcBef>
              <a:buNone/>
            </a:pPr>
            <a:r>
              <a:rPr b="1" lang="en" sz="4800"/>
              <a:t>Table of Contents</a:t>
            </a:r>
          </a:p>
        </p:txBody>
      </p:sp>
      <p:pic>
        <p:nvPicPr>
          <p:cNvPr descr="IMG_6780.JPG" id="117" name="Shape 117"/>
          <p:cNvPicPr preferRelativeResize="0"/>
          <p:nvPr/>
        </p:nvPicPr>
        <p:blipFill rotWithShape="1">
          <a:blip r:embed="rId3">
            <a:alphaModFix/>
          </a:blip>
          <a:srcRect b="0" l="0" r="14288" t="22027"/>
          <a:stretch/>
        </p:blipFill>
        <p:spPr>
          <a:xfrm>
            <a:off x="85175" y="2024924"/>
            <a:ext cx="3429002" cy="20789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Shape 298"/>
          <p:cNvSpPr txBox="1"/>
          <p:nvPr/>
        </p:nvSpPr>
        <p:spPr>
          <a:xfrm>
            <a:off x="463575" y="364225"/>
            <a:ext cx="1920600" cy="33090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Research </a:t>
            </a:r>
          </a:p>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Training Received</a:t>
            </a:r>
          </a:p>
        </p:txBody>
      </p:sp>
      <p:sp>
        <p:nvSpPr>
          <p:cNvPr id="299" name="Shape 299"/>
          <p:cNvSpPr txBox="1"/>
          <p:nvPr/>
        </p:nvSpPr>
        <p:spPr>
          <a:xfrm>
            <a:off x="4426050" y="2942375"/>
            <a:ext cx="4183200" cy="5960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 </a:t>
            </a:r>
          </a:p>
        </p:txBody>
      </p:sp>
      <p:pic>
        <p:nvPicPr>
          <p:cNvPr id="300" name="Shape 300"/>
          <p:cNvPicPr preferRelativeResize="0"/>
          <p:nvPr/>
        </p:nvPicPr>
        <p:blipFill rotWithShape="1">
          <a:blip r:embed="rId3">
            <a:alphaModFix/>
          </a:blip>
          <a:srcRect b="0" l="0" r="0" t="0"/>
          <a:stretch/>
        </p:blipFill>
        <p:spPr>
          <a:xfrm>
            <a:off x="2916075" y="364225"/>
            <a:ext cx="3882000" cy="2637600"/>
          </a:xfrm>
          <a:prstGeom prst="rect">
            <a:avLst/>
          </a:prstGeom>
          <a:noFill/>
          <a:ln>
            <a:noFill/>
          </a:ln>
        </p:spPr>
      </p:pic>
      <p:pic>
        <p:nvPicPr>
          <p:cNvPr id="301" name="Shape 301"/>
          <p:cNvPicPr preferRelativeResize="0"/>
          <p:nvPr/>
        </p:nvPicPr>
        <p:blipFill rotWithShape="1">
          <a:blip r:embed="rId4">
            <a:alphaModFix/>
          </a:blip>
          <a:srcRect b="0" l="0" r="0" t="0"/>
          <a:stretch/>
        </p:blipFill>
        <p:spPr>
          <a:xfrm>
            <a:off x="6854799" y="364226"/>
            <a:ext cx="2310900" cy="2637600"/>
          </a:xfrm>
          <a:prstGeom prst="rect">
            <a:avLst/>
          </a:prstGeom>
          <a:noFill/>
          <a:ln>
            <a:noFill/>
          </a:ln>
        </p:spPr>
      </p:pic>
      <p:sp>
        <p:nvSpPr>
          <p:cNvPr id="302" name="Shape 302"/>
          <p:cNvSpPr txBox="1"/>
          <p:nvPr/>
        </p:nvSpPr>
        <p:spPr>
          <a:xfrm>
            <a:off x="3134675" y="2942375"/>
            <a:ext cx="5886600" cy="5961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1" i="0" lang="en" sz="1800" u="none" cap="none" strike="noStrike">
                <a:solidFill>
                  <a:schemeClr val="dk1"/>
                </a:solidFill>
                <a:latin typeface="Arial"/>
                <a:ea typeface="Arial"/>
                <a:cs typeface="Arial"/>
                <a:sym typeface="Arial"/>
              </a:rPr>
              <a:t>ET-1000 Reactor</a:t>
            </a:r>
          </a:p>
          <a:p>
            <a:pPr indent="0" lvl="0" marL="0" marR="0" rtl="0" algn="l">
              <a:lnSpc>
                <a:spcPct val="115000"/>
              </a:lnSpc>
              <a:spcBef>
                <a:spcPts val="800"/>
              </a:spcBef>
              <a:spcAft>
                <a:spcPts val="0"/>
              </a:spcAft>
              <a:buClr>
                <a:schemeClr val="dk1"/>
              </a:buClr>
              <a:buSzPct val="25000"/>
              <a:buFont typeface="Arial"/>
              <a:buNone/>
            </a:pPr>
            <a:r>
              <a:rPr b="0" i="0" lang="en" sz="1800" u="none" cap="none" strike="noStrike">
                <a:solidFill>
                  <a:schemeClr val="dk1"/>
                </a:solidFill>
                <a:latin typeface="Arial"/>
                <a:ea typeface="Arial"/>
                <a:cs typeface="Arial"/>
                <a:sym typeface="Arial"/>
              </a:rPr>
              <a:t>Performs CVD at atmospheric pressure used to synthesize the graphene</a:t>
            </a:r>
          </a:p>
          <a:p>
            <a:pPr indent="0" lvl="0" marL="0" marR="0" rtl="0" algn="l">
              <a:lnSpc>
                <a:spcPct val="115000"/>
              </a:lnSpc>
              <a:spcBef>
                <a:spcPts val="0"/>
              </a:spcBef>
              <a:spcAft>
                <a:spcPts val="0"/>
              </a:spcAft>
              <a:buClr>
                <a:schemeClr val="dk1"/>
              </a:buClr>
              <a:buFont typeface="Arial"/>
              <a:buNone/>
            </a:pPr>
            <a:r>
              <a:t/>
            </a:r>
            <a:endParaRPr/>
          </a:p>
          <a:p>
            <a:pPr indent="0" lvl="0" marL="0" marR="0" rtl="0" algn="l">
              <a:lnSpc>
                <a:spcPct val="100000"/>
              </a:lnSpc>
              <a:spcBef>
                <a:spcPts val="0"/>
              </a:spcBef>
              <a:spcAft>
                <a:spcPts val="0"/>
              </a:spcAft>
              <a:buClr>
                <a:schemeClr val="dk1"/>
              </a:buClr>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 </a:t>
            </a:r>
          </a:p>
        </p:txBody>
      </p:sp>
      <p:sp>
        <p:nvSpPr>
          <p:cNvPr id="303" name="Shape 30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304" name="Shape 304"/>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18</a:t>
            </a:r>
          </a:p>
        </p:txBody>
      </p:sp>
      <p:sp>
        <p:nvSpPr>
          <p:cNvPr id="305" name="Shape 305"/>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Training</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Shape 310"/>
          <p:cNvSpPr txBox="1"/>
          <p:nvPr/>
        </p:nvSpPr>
        <p:spPr>
          <a:xfrm>
            <a:off x="463575" y="364225"/>
            <a:ext cx="2604900" cy="33090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Research </a:t>
            </a:r>
          </a:p>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Training Received</a:t>
            </a:r>
          </a:p>
        </p:txBody>
      </p:sp>
      <p:pic>
        <p:nvPicPr>
          <p:cNvPr descr="IMG_4229.JPG" id="311" name="Shape 311"/>
          <p:cNvPicPr preferRelativeResize="0"/>
          <p:nvPr/>
        </p:nvPicPr>
        <p:blipFill rotWithShape="1">
          <a:blip r:embed="rId3">
            <a:alphaModFix/>
          </a:blip>
          <a:srcRect b="0" l="0" r="0" t="0"/>
          <a:stretch/>
        </p:blipFill>
        <p:spPr>
          <a:xfrm>
            <a:off x="4677675" y="364224"/>
            <a:ext cx="3391500" cy="2543700"/>
          </a:xfrm>
          <a:prstGeom prst="rect">
            <a:avLst/>
          </a:prstGeom>
          <a:noFill/>
          <a:ln>
            <a:noFill/>
          </a:ln>
        </p:spPr>
      </p:pic>
      <p:sp>
        <p:nvSpPr>
          <p:cNvPr id="312" name="Shape 312"/>
          <p:cNvSpPr txBox="1"/>
          <p:nvPr/>
        </p:nvSpPr>
        <p:spPr>
          <a:xfrm>
            <a:off x="4426050" y="2942375"/>
            <a:ext cx="4183200" cy="5960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1" i="0" lang="en" sz="1800" u="none" cap="none" strike="noStrike">
                <a:solidFill>
                  <a:schemeClr val="dk1"/>
                </a:solidFill>
                <a:latin typeface="Arial"/>
                <a:ea typeface="Arial"/>
                <a:cs typeface="Arial"/>
                <a:sym typeface="Arial"/>
              </a:rPr>
              <a:t>Laser </a:t>
            </a:r>
            <a:r>
              <a:rPr b="1" lang="en" sz="1800">
                <a:solidFill>
                  <a:schemeClr val="dk1"/>
                </a:solidFill>
              </a:rPr>
              <a:t>Mill</a:t>
            </a:r>
          </a:p>
          <a:p>
            <a:pPr indent="0" lvl="0" marL="0" marR="0" rtl="0" algn="l">
              <a:lnSpc>
                <a:spcPct val="115000"/>
              </a:lnSpc>
              <a:spcBef>
                <a:spcPts val="800"/>
              </a:spcBef>
              <a:spcAft>
                <a:spcPts val="0"/>
              </a:spcAft>
              <a:buClr>
                <a:schemeClr val="dk1"/>
              </a:buClr>
              <a:buSzPct val="25000"/>
              <a:buFont typeface="Arial"/>
              <a:buNone/>
            </a:pPr>
            <a:r>
              <a:rPr b="0" i="0" lang="en" sz="1800" u="none" cap="none" strike="noStrike">
                <a:solidFill>
                  <a:schemeClr val="dk1"/>
                </a:solidFill>
                <a:latin typeface="Arial"/>
                <a:ea typeface="Arial"/>
                <a:cs typeface="Arial"/>
                <a:sym typeface="Arial"/>
              </a:rPr>
              <a:t>Mill the graphene and cut into discs for coin cell battery assembly</a:t>
            </a:r>
          </a:p>
          <a:p>
            <a:pPr indent="0" lvl="0" marL="0" marR="0" rtl="0" algn="l">
              <a:lnSpc>
                <a:spcPct val="115000"/>
              </a:lnSpc>
              <a:spcBef>
                <a:spcPts val="800"/>
              </a:spcBef>
              <a:spcAft>
                <a:spcPts val="0"/>
              </a:spcAft>
              <a:buClr>
                <a:schemeClr val="dk1"/>
              </a:buClr>
              <a:buSzPct val="25000"/>
              <a:buFont typeface="Arial"/>
              <a:buNone/>
            </a:pPr>
            <a:r>
              <a:rPr b="0" i="0" lang="en" sz="1800" u="none" cap="none" strike="noStrike">
                <a:solidFill>
                  <a:schemeClr val="dk1"/>
                </a:solidFill>
                <a:latin typeface="Arial"/>
                <a:ea typeface="Arial"/>
                <a:cs typeface="Arial"/>
                <a:sym typeface="Arial"/>
              </a:rPr>
              <a:t>Measures the quality of graphene  </a:t>
            </a:r>
          </a:p>
          <a:p>
            <a:pPr indent="0" lvl="0" marL="0" marR="0" rtl="0" algn="l">
              <a:lnSpc>
                <a:spcPct val="100000"/>
              </a:lnSpc>
              <a:spcBef>
                <a:spcPts val="0"/>
              </a:spcBef>
              <a:spcAft>
                <a:spcPts val="0"/>
              </a:spcAft>
              <a:buClr>
                <a:schemeClr val="dk1"/>
              </a:buClr>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 </a:t>
            </a:r>
          </a:p>
        </p:txBody>
      </p:sp>
      <p:sp>
        <p:nvSpPr>
          <p:cNvPr id="313" name="Shape 31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314" name="Shape 314"/>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19</a:t>
            </a:r>
          </a:p>
        </p:txBody>
      </p:sp>
      <p:sp>
        <p:nvSpPr>
          <p:cNvPr id="315" name="Shape 315"/>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Training</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descr="IMG_4224.JPG" id="320" name="Shape 320"/>
          <p:cNvPicPr preferRelativeResize="0"/>
          <p:nvPr/>
        </p:nvPicPr>
        <p:blipFill rotWithShape="1">
          <a:blip r:embed="rId3">
            <a:alphaModFix/>
          </a:blip>
          <a:srcRect b="0" l="0" r="0" t="0"/>
          <a:stretch/>
        </p:blipFill>
        <p:spPr>
          <a:xfrm>
            <a:off x="4456675" y="152399"/>
            <a:ext cx="2330700" cy="3107400"/>
          </a:xfrm>
          <a:prstGeom prst="rect">
            <a:avLst/>
          </a:prstGeom>
          <a:noFill/>
          <a:ln>
            <a:noFill/>
          </a:ln>
        </p:spPr>
      </p:pic>
      <p:sp>
        <p:nvSpPr>
          <p:cNvPr id="321" name="Shape 321"/>
          <p:cNvSpPr txBox="1"/>
          <p:nvPr/>
        </p:nvSpPr>
        <p:spPr>
          <a:xfrm>
            <a:off x="0" y="0"/>
            <a:ext cx="2913900" cy="41922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Research </a:t>
            </a:r>
          </a:p>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Training Received</a:t>
            </a:r>
          </a:p>
        </p:txBody>
      </p:sp>
      <p:sp>
        <p:nvSpPr>
          <p:cNvPr id="322" name="Shape 322"/>
          <p:cNvSpPr txBox="1"/>
          <p:nvPr/>
        </p:nvSpPr>
        <p:spPr>
          <a:xfrm>
            <a:off x="4342700" y="3176700"/>
            <a:ext cx="3598199" cy="10154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1" i="0" lang="en" sz="1800" u="none" cap="none" strike="noStrike">
                <a:solidFill>
                  <a:schemeClr val="dk1"/>
                </a:solidFill>
                <a:latin typeface="Arial"/>
                <a:ea typeface="Arial"/>
                <a:cs typeface="Arial"/>
                <a:sym typeface="Arial"/>
              </a:rPr>
              <a:t>Raman Spectroscopy (Raman)</a:t>
            </a:r>
          </a:p>
          <a:p>
            <a:pPr indent="0" lvl="0" marL="0" marR="0" rtl="0" algn="l">
              <a:lnSpc>
                <a:spcPct val="115000"/>
              </a:lnSpc>
              <a:spcBef>
                <a:spcPts val="800"/>
              </a:spcBef>
              <a:spcAft>
                <a:spcPts val="0"/>
              </a:spcAft>
              <a:buClr>
                <a:schemeClr val="dk1"/>
              </a:buClr>
              <a:buSzPct val="25000"/>
              <a:buFont typeface="Arial"/>
              <a:buNone/>
            </a:pPr>
            <a:r>
              <a:rPr b="0" i="0" lang="en" sz="1800" u="none" cap="none" strike="noStrike">
                <a:solidFill>
                  <a:schemeClr val="dk1"/>
                </a:solidFill>
                <a:latin typeface="Arial"/>
                <a:ea typeface="Arial"/>
                <a:cs typeface="Arial"/>
                <a:sym typeface="Arial"/>
              </a:rPr>
              <a:t>Measures the quality of graphene  </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23" name="Shape 32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324" name="Shape 324"/>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20</a:t>
            </a:r>
          </a:p>
        </p:txBody>
      </p:sp>
      <p:sp>
        <p:nvSpPr>
          <p:cNvPr id="325" name="Shape 325"/>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Training</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Shape 330"/>
          <p:cNvSpPr txBox="1"/>
          <p:nvPr/>
        </p:nvSpPr>
        <p:spPr>
          <a:xfrm>
            <a:off x="0" y="0"/>
            <a:ext cx="4236900" cy="8700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rgbClr val="000000"/>
              </a:buClr>
              <a:buFont typeface="Arial"/>
              <a:buNone/>
            </a:pPr>
            <a:r>
              <a:t/>
            </a:r>
            <a:endParaRPr b="1" i="0" sz="30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ct val="25000"/>
              <a:buFont typeface="Arial"/>
              <a:buNone/>
            </a:pPr>
            <a:r>
              <a:rPr b="1" i="0" lang="en" sz="2400" u="none" cap="none" strike="noStrike">
                <a:solidFill>
                  <a:schemeClr val="dk1"/>
                </a:solidFill>
                <a:latin typeface="Arial"/>
                <a:ea typeface="Arial"/>
                <a:cs typeface="Arial"/>
                <a:sym typeface="Arial"/>
              </a:rPr>
              <a:t>Researc</a:t>
            </a:r>
            <a:r>
              <a:rPr b="1" lang="en" sz="2400">
                <a:solidFill>
                  <a:schemeClr val="dk1"/>
                </a:solidFill>
              </a:rPr>
              <a:t>h</a:t>
            </a:r>
            <a:r>
              <a:rPr lang="en"/>
              <a:t> </a:t>
            </a:r>
            <a:r>
              <a:rPr b="1" i="0" lang="en" sz="2400" u="none" cap="none" strike="noStrike">
                <a:solidFill>
                  <a:schemeClr val="dk1"/>
                </a:solidFill>
                <a:latin typeface="Arial"/>
                <a:ea typeface="Arial"/>
                <a:cs typeface="Arial"/>
                <a:sym typeface="Arial"/>
              </a:rPr>
              <a:t>Training Received</a:t>
            </a:r>
          </a:p>
        </p:txBody>
      </p:sp>
      <p:sp>
        <p:nvSpPr>
          <p:cNvPr id="331" name="Shape 331"/>
          <p:cNvSpPr txBox="1"/>
          <p:nvPr/>
        </p:nvSpPr>
        <p:spPr>
          <a:xfrm>
            <a:off x="419425" y="3176700"/>
            <a:ext cx="8707200" cy="10154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1" i="0" lang="en" sz="1800" u="none" cap="none" strike="noStrike">
                <a:solidFill>
                  <a:schemeClr val="dk1"/>
                </a:solidFill>
                <a:latin typeface="Arial"/>
                <a:ea typeface="Arial"/>
                <a:cs typeface="Arial"/>
                <a:sym typeface="Arial"/>
              </a:rPr>
              <a:t>Atmospheric Pressure Plasma Machine </a:t>
            </a:r>
          </a:p>
          <a:p>
            <a:pPr indent="-342900" lvl="0" marL="457200" marR="0" rtl="0" algn="l">
              <a:lnSpc>
                <a:spcPct val="115000"/>
              </a:lnSpc>
              <a:spcBef>
                <a:spcPts val="800"/>
              </a:spcBef>
              <a:spcAft>
                <a:spcPts val="0"/>
              </a:spcAft>
              <a:buClr>
                <a:schemeClr val="dk1"/>
              </a:buClr>
              <a:buSzPct val="100000"/>
              <a:buFont typeface="Arial"/>
              <a:buAutoNum type="alphaLcParenR"/>
            </a:pPr>
            <a:r>
              <a:rPr b="0" i="0" lang="en" sz="1800" u="none" cap="none" strike="noStrike">
                <a:solidFill>
                  <a:schemeClr val="dk1"/>
                </a:solidFill>
                <a:latin typeface="Arial"/>
                <a:ea typeface="Arial"/>
                <a:cs typeface="Arial"/>
                <a:sym typeface="Arial"/>
              </a:rPr>
              <a:t>Helium and O₂ 	b) adjust power, helium &amp; O₂	c) “spraying” sample  </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32" name="Shape 332"/>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333" name="Shape 333"/>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3000" u="none" cap="none" strike="noStrike">
                <a:solidFill>
                  <a:srgbClr val="FFFFFF"/>
                </a:solidFill>
                <a:latin typeface="Arial"/>
                <a:ea typeface="Arial"/>
                <a:cs typeface="Arial"/>
                <a:sym typeface="Arial"/>
              </a:rPr>
              <a:t>2</a:t>
            </a:r>
            <a:r>
              <a:rPr b="1" lang="en" sz="3000">
                <a:solidFill>
                  <a:srgbClr val="FFFFFF"/>
                </a:solidFill>
              </a:rPr>
              <a:t>1</a:t>
            </a:r>
          </a:p>
        </p:txBody>
      </p:sp>
      <p:pic>
        <p:nvPicPr>
          <p:cNvPr descr="IMG_5965.JPG" id="334" name="Shape 334"/>
          <p:cNvPicPr preferRelativeResize="0"/>
          <p:nvPr/>
        </p:nvPicPr>
        <p:blipFill rotWithShape="1">
          <a:blip r:embed="rId3">
            <a:alphaModFix/>
          </a:blip>
          <a:srcRect b="0" l="0" r="0" t="0"/>
          <a:stretch/>
        </p:blipFill>
        <p:spPr>
          <a:xfrm>
            <a:off x="4385650" y="152400"/>
            <a:ext cx="2153925" cy="2871900"/>
          </a:xfrm>
          <a:prstGeom prst="rect">
            <a:avLst/>
          </a:prstGeom>
          <a:noFill/>
          <a:ln>
            <a:noFill/>
          </a:ln>
        </p:spPr>
      </p:pic>
      <p:pic>
        <p:nvPicPr>
          <p:cNvPr descr="IMG_5961.JPG" id="335" name="Shape 335"/>
          <p:cNvPicPr preferRelativeResize="0"/>
          <p:nvPr/>
        </p:nvPicPr>
        <p:blipFill rotWithShape="1">
          <a:blip r:embed="rId4">
            <a:alphaModFix/>
          </a:blip>
          <a:srcRect b="0" l="0" r="0" t="0"/>
          <a:stretch/>
        </p:blipFill>
        <p:spPr>
          <a:xfrm>
            <a:off x="6688275" y="409524"/>
            <a:ext cx="2081400" cy="2614800"/>
          </a:xfrm>
          <a:prstGeom prst="rect">
            <a:avLst/>
          </a:prstGeom>
          <a:noFill/>
          <a:ln>
            <a:noFill/>
          </a:ln>
        </p:spPr>
      </p:pic>
      <p:sp>
        <p:nvSpPr>
          <p:cNvPr id="336" name="Shape 336"/>
          <p:cNvSpPr txBox="1"/>
          <p:nvPr/>
        </p:nvSpPr>
        <p:spPr>
          <a:xfrm>
            <a:off x="4324675" y="78325"/>
            <a:ext cx="331199" cy="3311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0000"/>
              </a:buClr>
              <a:buSzPct val="25000"/>
              <a:buFont typeface="Arial"/>
              <a:buNone/>
            </a:pPr>
            <a:r>
              <a:rPr b="1" i="0" lang="en" sz="1800" u="none" cap="none" strike="noStrike">
                <a:solidFill>
                  <a:srgbClr val="FF0000"/>
                </a:solidFill>
                <a:latin typeface="Arial"/>
                <a:ea typeface="Arial"/>
                <a:cs typeface="Arial"/>
                <a:sym typeface="Arial"/>
              </a:rPr>
              <a:t>b</a:t>
            </a:r>
          </a:p>
        </p:txBody>
      </p:sp>
      <p:sp>
        <p:nvSpPr>
          <p:cNvPr id="337" name="Shape 337"/>
          <p:cNvSpPr txBox="1"/>
          <p:nvPr/>
        </p:nvSpPr>
        <p:spPr>
          <a:xfrm>
            <a:off x="6768175" y="64350"/>
            <a:ext cx="631200" cy="4214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0000"/>
              </a:buClr>
              <a:buSzPct val="25000"/>
              <a:buFont typeface="Arial"/>
              <a:buNone/>
            </a:pPr>
            <a:r>
              <a:rPr b="1" i="0" lang="en" sz="1800" u="none" cap="none" strike="noStrike">
                <a:solidFill>
                  <a:srgbClr val="FF0000"/>
                </a:solidFill>
                <a:latin typeface="Arial"/>
                <a:ea typeface="Arial"/>
                <a:cs typeface="Arial"/>
                <a:sym typeface="Arial"/>
              </a:rPr>
              <a:t>c</a:t>
            </a:r>
          </a:p>
        </p:txBody>
      </p:sp>
      <p:sp>
        <p:nvSpPr>
          <p:cNvPr id="338" name="Shape 338"/>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Training</a:t>
            </a:r>
          </a:p>
        </p:txBody>
      </p:sp>
      <p:pic>
        <p:nvPicPr>
          <p:cNvPr descr="IMG_6779.JPG" id="339" name="Shape 339"/>
          <p:cNvPicPr preferRelativeResize="0"/>
          <p:nvPr/>
        </p:nvPicPr>
        <p:blipFill rotWithShape="1">
          <a:blip r:embed="rId5">
            <a:alphaModFix/>
          </a:blip>
          <a:srcRect b="0" l="0" r="32263" t="34443"/>
          <a:stretch/>
        </p:blipFill>
        <p:spPr>
          <a:xfrm>
            <a:off x="1259700" y="1139600"/>
            <a:ext cx="2739973" cy="1767374"/>
          </a:xfrm>
          <a:prstGeom prst="rect">
            <a:avLst/>
          </a:prstGeom>
          <a:noFill/>
          <a:ln>
            <a:noFill/>
          </a:ln>
        </p:spPr>
      </p:pic>
      <p:sp>
        <p:nvSpPr>
          <p:cNvPr id="340" name="Shape 340"/>
          <p:cNvSpPr txBox="1"/>
          <p:nvPr/>
        </p:nvSpPr>
        <p:spPr>
          <a:xfrm>
            <a:off x="1390500" y="1167900"/>
            <a:ext cx="331200" cy="4215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0000"/>
              </a:buClr>
              <a:buSzPct val="25000"/>
              <a:buFont typeface="Arial"/>
              <a:buNone/>
            </a:pPr>
            <a:r>
              <a:rPr b="1" i="0" lang="en" sz="1800" u="none" cap="none" strike="noStrike">
                <a:solidFill>
                  <a:srgbClr val="FF0000"/>
                </a:solidFill>
                <a:latin typeface="Arial"/>
                <a:ea typeface="Arial"/>
                <a:cs typeface="Arial"/>
                <a:sym typeface="Arial"/>
              </a:rPr>
              <a:t>a</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Shape 345"/>
          <p:cNvSpPr txBox="1"/>
          <p:nvPr/>
        </p:nvSpPr>
        <p:spPr>
          <a:xfrm>
            <a:off x="0" y="0"/>
            <a:ext cx="2913900" cy="41922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Research </a:t>
            </a:r>
          </a:p>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Training Received</a:t>
            </a:r>
          </a:p>
        </p:txBody>
      </p:sp>
      <p:sp>
        <p:nvSpPr>
          <p:cNvPr id="346" name="Shape 346"/>
          <p:cNvSpPr txBox="1"/>
          <p:nvPr/>
        </p:nvSpPr>
        <p:spPr>
          <a:xfrm>
            <a:off x="4342700" y="3176700"/>
            <a:ext cx="4678499" cy="10154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1" i="0" lang="en" sz="1800" u="none" cap="none" strike="noStrike">
                <a:solidFill>
                  <a:schemeClr val="dk1"/>
                </a:solidFill>
                <a:latin typeface="Arial"/>
                <a:ea typeface="Arial"/>
                <a:cs typeface="Arial"/>
                <a:sym typeface="Arial"/>
              </a:rPr>
              <a:t>Thermogravimetric Analysis (TGA)</a:t>
            </a:r>
          </a:p>
          <a:p>
            <a:pPr indent="0" lvl="0" marL="0" marR="0" rtl="0" algn="l">
              <a:lnSpc>
                <a:spcPct val="115000"/>
              </a:lnSpc>
              <a:spcBef>
                <a:spcPts val="800"/>
              </a:spcBef>
              <a:spcAft>
                <a:spcPts val="0"/>
              </a:spcAft>
              <a:buClr>
                <a:schemeClr val="dk1"/>
              </a:buClr>
              <a:buSzPct val="25000"/>
              <a:buFont typeface="Arial"/>
              <a:buNone/>
            </a:pPr>
            <a:r>
              <a:rPr b="0" i="0" lang="en" sz="1800" u="none" cap="none" strike="noStrike">
                <a:solidFill>
                  <a:schemeClr val="dk1"/>
                </a:solidFill>
                <a:latin typeface="Arial"/>
                <a:ea typeface="Arial"/>
                <a:cs typeface="Arial"/>
                <a:sym typeface="Arial"/>
              </a:rPr>
              <a:t>Determine the %wt of sulfur in sample</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47" name="Shape 34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348" name="Shape 348"/>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3000" u="none" cap="none" strike="noStrike">
                <a:solidFill>
                  <a:srgbClr val="FFFFFF"/>
                </a:solidFill>
                <a:latin typeface="Arial"/>
                <a:ea typeface="Arial"/>
                <a:cs typeface="Arial"/>
                <a:sym typeface="Arial"/>
              </a:rPr>
              <a:t>2</a:t>
            </a:r>
            <a:r>
              <a:rPr b="1" lang="en" sz="3000">
                <a:solidFill>
                  <a:srgbClr val="FFFFFF"/>
                </a:solidFill>
              </a:rPr>
              <a:t>2</a:t>
            </a:r>
          </a:p>
        </p:txBody>
      </p:sp>
      <p:pic>
        <p:nvPicPr>
          <p:cNvPr descr="IMG_5966.JPG" id="349" name="Shape 349"/>
          <p:cNvPicPr preferRelativeResize="0"/>
          <p:nvPr/>
        </p:nvPicPr>
        <p:blipFill rotWithShape="1">
          <a:blip r:embed="rId3">
            <a:alphaModFix/>
          </a:blip>
          <a:srcRect b="0" l="0" r="0" t="0"/>
          <a:stretch/>
        </p:blipFill>
        <p:spPr>
          <a:xfrm>
            <a:off x="4219199" y="0"/>
            <a:ext cx="2309400" cy="3078900"/>
          </a:xfrm>
          <a:prstGeom prst="rect">
            <a:avLst/>
          </a:prstGeom>
          <a:noFill/>
          <a:ln>
            <a:noFill/>
          </a:ln>
        </p:spPr>
      </p:pic>
      <p:sp>
        <p:nvSpPr>
          <p:cNvPr id="350" name="Shape 350"/>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Training</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Shape 355"/>
          <p:cNvSpPr txBox="1"/>
          <p:nvPr>
            <p:ph idx="1" type="body"/>
          </p:nvPr>
        </p:nvSpPr>
        <p:spPr>
          <a:xfrm>
            <a:off x="3216800" y="3198811"/>
            <a:ext cx="5569200" cy="9614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1"/>
              </a:buClr>
              <a:buSzPct val="25000"/>
              <a:buFont typeface="Arial"/>
              <a:buNone/>
            </a:pPr>
            <a:r>
              <a:rPr b="1" i="0" lang="en" sz="1800" u="none" cap="none" strike="noStrike">
                <a:solidFill>
                  <a:schemeClr val="dk1"/>
                </a:solidFill>
                <a:latin typeface="Arial"/>
                <a:ea typeface="Arial"/>
                <a:cs typeface="Arial"/>
                <a:sym typeface="Arial"/>
              </a:rPr>
              <a:t>Scanning Electron Microscopy</a:t>
            </a:r>
            <a:r>
              <a:rPr b="0" i="0" lang="en" sz="1800" u="none" cap="none" strike="noStrike">
                <a:solidFill>
                  <a:schemeClr val="dk1"/>
                </a:solidFill>
                <a:latin typeface="Arial"/>
                <a:ea typeface="Arial"/>
                <a:cs typeface="Arial"/>
                <a:sym typeface="Arial"/>
              </a:rPr>
              <a:t> (SEM)</a:t>
            </a:r>
          </a:p>
          <a:p>
            <a:pPr indent="-76200" lvl="0" marL="457200" marR="0" rtl="0" algn="l">
              <a:lnSpc>
                <a:spcPct val="115000"/>
              </a:lnSpc>
              <a:spcBef>
                <a:spcPts val="600"/>
              </a:spcBef>
              <a:spcAft>
                <a:spcPts val="0"/>
              </a:spcAft>
              <a:buClr>
                <a:schemeClr val="dk1"/>
              </a:buClr>
              <a:buSzPct val="25000"/>
              <a:buFont typeface="Arial"/>
              <a:buNone/>
            </a:pPr>
            <a:r>
              <a:rPr b="0" i="0" lang="en" sz="1800" u="none" cap="none" strike="noStrike">
                <a:solidFill>
                  <a:schemeClr val="dk1"/>
                </a:solidFill>
                <a:latin typeface="Arial"/>
                <a:ea typeface="Arial"/>
                <a:cs typeface="Arial"/>
                <a:sym typeface="Arial"/>
              </a:rPr>
              <a:t>surface morphology of the composite</a:t>
            </a:r>
          </a:p>
          <a:p>
            <a:pPr indent="0" lvl="0" marL="0" marR="0" rtl="0" algn="l">
              <a:lnSpc>
                <a:spcPct val="115000"/>
              </a:lnSpc>
              <a:spcBef>
                <a:spcPts val="0"/>
              </a:spcBef>
              <a:spcAft>
                <a:spcPts val="0"/>
              </a:spcAft>
              <a:buClr>
                <a:schemeClr val="dk2"/>
              </a:buClr>
              <a:buSzPct val="25000"/>
              <a:buFont typeface="Arial"/>
              <a:buNone/>
            </a:pPr>
            <a:r>
              <a:t/>
            </a:r>
            <a:endParaRPr b="1" i="0" sz="1800" u="none" cap="none" strike="noStrike">
              <a:solidFill>
                <a:schemeClr val="dk1"/>
              </a:solidFill>
              <a:latin typeface="Arial"/>
              <a:ea typeface="Arial"/>
              <a:cs typeface="Arial"/>
              <a:sym typeface="Arial"/>
            </a:endParaRPr>
          </a:p>
        </p:txBody>
      </p:sp>
      <p:sp>
        <p:nvSpPr>
          <p:cNvPr id="356" name="Shape 356"/>
          <p:cNvSpPr txBox="1"/>
          <p:nvPr/>
        </p:nvSpPr>
        <p:spPr>
          <a:xfrm>
            <a:off x="507750" y="0"/>
            <a:ext cx="2218499" cy="41922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Research </a:t>
            </a:r>
          </a:p>
          <a:p>
            <a:pPr indent="0" lvl="0" marL="0" marR="0" rtl="0" algn="r">
              <a:lnSpc>
                <a:spcPct val="100000"/>
              </a:lnSpc>
              <a:spcBef>
                <a:spcPts val="0"/>
              </a:spcBef>
              <a:spcAft>
                <a:spcPts val="0"/>
              </a:spcAft>
              <a:buClr>
                <a:schemeClr val="dk1"/>
              </a:buClr>
              <a:buSzPct val="25000"/>
              <a:buFont typeface="Arial"/>
              <a:buNone/>
            </a:pPr>
            <a:r>
              <a:rPr b="1" i="0" lang="en" sz="3000" u="none" cap="none" strike="noStrike">
                <a:solidFill>
                  <a:schemeClr val="dk1"/>
                </a:solidFill>
                <a:latin typeface="Arial"/>
                <a:ea typeface="Arial"/>
                <a:cs typeface="Arial"/>
                <a:sym typeface="Arial"/>
              </a:rPr>
              <a:t>Training Received</a:t>
            </a:r>
          </a:p>
        </p:txBody>
      </p:sp>
      <p:pic>
        <p:nvPicPr>
          <p:cNvPr id="357" name="Shape 357"/>
          <p:cNvPicPr preferRelativeResize="0"/>
          <p:nvPr/>
        </p:nvPicPr>
        <p:blipFill rotWithShape="1">
          <a:blip r:embed="rId3">
            <a:alphaModFix/>
          </a:blip>
          <a:srcRect b="0" l="0" r="0" t="0"/>
          <a:stretch/>
        </p:blipFill>
        <p:spPr>
          <a:xfrm>
            <a:off x="4980448" y="75498"/>
            <a:ext cx="2218499" cy="2924656"/>
          </a:xfrm>
          <a:prstGeom prst="rect">
            <a:avLst/>
          </a:prstGeom>
          <a:noFill/>
          <a:ln>
            <a:noFill/>
          </a:ln>
        </p:spPr>
      </p:pic>
      <p:sp>
        <p:nvSpPr>
          <p:cNvPr id="358" name="Shape 358"/>
          <p:cNvSpPr txBox="1"/>
          <p:nvPr/>
        </p:nvSpPr>
        <p:spPr>
          <a:xfrm>
            <a:off x="1097125" y="4357025"/>
            <a:ext cx="5438400" cy="6488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University of Iowa (2017). “Scanning Electron Microscopy.” Central Microscopy Research Center, </a:t>
            </a:r>
            <a:r>
              <a:rPr b="0" i="0" lang="en" sz="900" u="sng" cap="none" strike="noStrike">
                <a:solidFill>
                  <a:schemeClr val="hlink"/>
                </a:solidFill>
                <a:latin typeface="Arial"/>
                <a:ea typeface="Arial"/>
                <a:cs typeface="Arial"/>
                <a:sym typeface="Arial"/>
                <a:hlinkClick r:id="rId4"/>
              </a:rPr>
              <a:t>https://cmrf.research.uiowa.edu/scanning-electron-microscopy</a:t>
            </a:r>
            <a:r>
              <a:rPr b="0" i="0" lang="en" sz="900" u="none" cap="none" strike="noStrike">
                <a:solidFill>
                  <a:srgbClr val="FFFFFF"/>
                </a:solidFill>
                <a:latin typeface="Arial"/>
                <a:ea typeface="Arial"/>
                <a:cs typeface="Arial"/>
                <a:sym typeface="Arial"/>
              </a:rPr>
              <a:t> [accessed June 27, 2017].</a:t>
            </a:r>
          </a:p>
        </p:txBody>
      </p:sp>
      <p:sp>
        <p:nvSpPr>
          <p:cNvPr id="359" name="Shape 359"/>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360" name="Shape 360"/>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3000" u="none" cap="none" strike="noStrike">
                <a:solidFill>
                  <a:srgbClr val="FFFFFF"/>
                </a:solidFill>
                <a:latin typeface="Arial"/>
                <a:ea typeface="Arial"/>
                <a:cs typeface="Arial"/>
                <a:sym typeface="Arial"/>
              </a:rPr>
              <a:t>2</a:t>
            </a:r>
            <a:r>
              <a:rPr b="1" lang="en" sz="3000">
                <a:solidFill>
                  <a:srgbClr val="FFFFFF"/>
                </a:solidFill>
              </a:rPr>
              <a:t>3</a:t>
            </a:r>
          </a:p>
        </p:txBody>
      </p:sp>
      <p:sp>
        <p:nvSpPr>
          <p:cNvPr id="361" name="Shape 361"/>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Training</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Shape 36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Clr>
                <a:srgbClr val="000000"/>
              </a:buClr>
              <a:buSzPct val="25000"/>
              <a:buFont typeface="Arial"/>
              <a:buNone/>
            </a:pPr>
            <a:fld id="{00000000-1234-1234-1234-123412341234}" type="slidenum">
              <a:rPr lang="en"/>
              <a:t>‹#›</a:t>
            </a:fld>
          </a:p>
        </p:txBody>
      </p:sp>
      <p:sp>
        <p:nvSpPr>
          <p:cNvPr id="367" name="Shape 367"/>
          <p:cNvSpPr txBox="1"/>
          <p:nvPr/>
        </p:nvSpPr>
        <p:spPr>
          <a:xfrm>
            <a:off x="231750" y="297500"/>
            <a:ext cx="6990600" cy="1984500"/>
          </a:xfrm>
          <a:prstGeom prst="rect">
            <a:avLst/>
          </a:prstGeom>
          <a:noFill/>
          <a:ln>
            <a:noFill/>
          </a:ln>
        </p:spPr>
        <p:txBody>
          <a:bodyPr anchorCtr="0" anchor="t" bIns="91425" lIns="91425" rIns="91425" tIns="91425">
            <a:noAutofit/>
          </a:bodyPr>
          <a:lstStyle/>
          <a:p>
            <a:pPr lvl="0" rtl="0">
              <a:spcBef>
                <a:spcPts val="0"/>
              </a:spcBef>
              <a:buNone/>
            </a:pPr>
            <a:r>
              <a:rPr b="1" lang="en" sz="3600"/>
              <a:t>Before/After Laser Milling</a:t>
            </a:r>
          </a:p>
        </p:txBody>
      </p:sp>
      <p:sp>
        <p:nvSpPr>
          <p:cNvPr id="368" name="Shape 368"/>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24</a:t>
            </a:r>
          </a:p>
        </p:txBody>
      </p:sp>
      <p:sp>
        <p:nvSpPr>
          <p:cNvPr id="369" name="Shape 369"/>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Conclusions</a:t>
            </a:r>
          </a:p>
        </p:txBody>
      </p:sp>
      <p:sp>
        <p:nvSpPr>
          <p:cNvPr id="370" name="Shape 370"/>
          <p:cNvSpPr txBox="1"/>
          <p:nvPr/>
        </p:nvSpPr>
        <p:spPr>
          <a:xfrm>
            <a:off x="1084800" y="4432750"/>
            <a:ext cx="5676600" cy="4863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Font typeface="Arial"/>
              <a:buNone/>
            </a:pPr>
            <a:r>
              <a:t/>
            </a:r>
            <a:endParaRPr sz="900">
              <a:solidFill>
                <a:srgbClr val="FFFFFF"/>
              </a:solidFill>
            </a:endParaRPr>
          </a:p>
          <a:p>
            <a:pPr indent="0" lvl="0" marL="0" marR="0" rtl="0" algn="l">
              <a:lnSpc>
                <a:spcPct val="100000"/>
              </a:lnSpc>
              <a:spcBef>
                <a:spcPts val="0"/>
              </a:spcBef>
              <a:spcAft>
                <a:spcPts val="0"/>
              </a:spcAft>
              <a:buClr>
                <a:srgbClr val="FFFFFF"/>
              </a:buClr>
              <a:buFont typeface="Arial"/>
              <a:buNone/>
            </a:pPr>
            <a:r>
              <a:t/>
            </a:r>
            <a:endParaRPr sz="900">
              <a:solidFill>
                <a:srgbClr val="FFFFFF"/>
              </a:solidFill>
            </a:endParaRPr>
          </a:p>
        </p:txBody>
      </p:sp>
      <p:pic>
        <p:nvPicPr>
          <p:cNvPr descr="laser graphene_X200_5kV.TIF" id="371" name="Shape 371"/>
          <p:cNvPicPr preferRelativeResize="0"/>
          <p:nvPr/>
        </p:nvPicPr>
        <p:blipFill>
          <a:blip r:embed="rId3">
            <a:alphaModFix/>
          </a:blip>
          <a:stretch>
            <a:fillRect/>
          </a:stretch>
        </p:blipFill>
        <p:spPr>
          <a:xfrm>
            <a:off x="5250549" y="1175369"/>
            <a:ext cx="3588649" cy="2904306"/>
          </a:xfrm>
          <a:prstGeom prst="rect">
            <a:avLst/>
          </a:prstGeom>
          <a:noFill/>
          <a:ln>
            <a:noFill/>
          </a:ln>
        </p:spPr>
      </p:pic>
      <p:pic>
        <p:nvPicPr>
          <p:cNvPr descr="pristine graphene_X200_5kV.TIF" id="372" name="Shape 372"/>
          <p:cNvPicPr preferRelativeResize="0"/>
          <p:nvPr/>
        </p:nvPicPr>
        <p:blipFill>
          <a:blip r:embed="rId4">
            <a:alphaModFix/>
          </a:blip>
          <a:stretch>
            <a:fillRect/>
          </a:stretch>
        </p:blipFill>
        <p:spPr>
          <a:xfrm>
            <a:off x="231750" y="1175382"/>
            <a:ext cx="3588649" cy="2904299"/>
          </a:xfrm>
          <a:prstGeom prst="rect">
            <a:avLst/>
          </a:prstGeom>
          <a:noFill/>
          <a:ln>
            <a:noFill/>
          </a:ln>
        </p:spPr>
      </p:pic>
      <p:sp>
        <p:nvSpPr>
          <p:cNvPr id="373" name="Shape 373"/>
          <p:cNvSpPr txBox="1"/>
          <p:nvPr/>
        </p:nvSpPr>
        <p:spPr>
          <a:xfrm>
            <a:off x="341600" y="3396475"/>
            <a:ext cx="3220800" cy="393600"/>
          </a:xfrm>
          <a:prstGeom prst="rect">
            <a:avLst/>
          </a:prstGeom>
          <a:noFill/>
          <a:ln>
            <a:noFill/>
          </a:ln>
        </p:spPr>
        <p:txBody>
          <a:bodyPr anchorCtr="0" anchor="t" bIns="91425" lIns="91425" rIns="91425" tIns="91425">
            <a:noAutofit/>
          </a:bodyPr>
          <a:lstStyle/>
          <a:p>
            <a:pPr lvl="0">
              <a:spcBef>
                <a:spcPts val="0"/>
              </a:spcBef>
              <a:buNone/>
            </a:pPr>
            <a:r>
              <a:rPr b="1" lang="en" sz="2400">
                <a:solidFill>
                  <a:srgbClr val="FF0000"/>
                </a:solidFill>
              </a:rPr>
              <a:t>Pristine Graphene</a:t>
            </a:r>
          </a:p>
        </p:txBody>
      </p:sp>
      <p:sp>
        <p:nvSpPr>
          <p:cNvPr id="374" name="Shape 374"/>
          <p:cNvSpPr txBox="1"/>
          <p:nvPr/>
        </p:nvSpPr>
        <p:spPr>
          <a:xfrm>
            <a:off x="5343525" y="3396475"/>
            <a:ext cx="3465000" cy="393600"/>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FF0000"/>
                </a:solidFill>
              </a:rPr>
              <a:t>Laser Milled Graphene</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pic>
        <p:nvPicPr>
          <p:cNvPr id="379" name="Shape 379"/>
          <p:cNvPicPr preferRelativeResize="0"/>
          <p:nvPr/>
        </p:nvPicPr>
        <p:blipFill rotWithShape="1">
          <a:blip r:embed="rId3">
            <a:alphaModFix/>
          </a:blip>
          <a:srcRect b="0" l="0" r="0" t="0"/>
          <a:stretch/>
        </p:blipFill>
        <p:spPr>
          <a:xfrm>
            <a:off x="0" y="659737"/>
            <a:ext cx="9144001" cy="3518575"/>
          </a:xfrm>
          <a:prstGeom prst="rect">
            <a:avLst/>
          </a:prstGeom>
          <a:noFill/>
          <a:ln>
            <a:noFill/>
          </a:ln>
        </p:spPr>
      </p:pic>
      <p:sp>
        <p:nvSpPr>
          <p:cNvPr id="380" name="Shape 380"/>
          <p:cNvSpPr txBox="1"/>
          <p:nvPr>
            <p:ph type="title"/>
          </p:nvPr>
        </p:nvSpPr>
        <p:spPr>
          <a:xfrm>
            <a:off x="0" y="659725"/>
            <a:ext cx="3602100" cy="4155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1" i="0" lang="en" sz="1800" u="none" cap="none" strike="noStrike">
                <a:solidFill>
                  <a:schemeClr val="dk1"/>
                </a:solidFill>
                <a:latin typeface="Arial"/>
                <a:ea typeface="Arial"/>
                <a:cs typeface="Arial"/>
                <a:sym typeface="Arial"/>
              </a:rPr>
              <a:t>Before Sulfurization</a:t>
            </a:r>
          </a:p>
        </p:txBody>
      </p:sp>
      <p:sp>
        <p:nvSpPr>
          <p:cNvPr id="381" name="Shape 381"/>
          <p:cNvSpPr txBox="1"/>
          <p:nvPr>
            <p:ph type="title"/>
          </p:nvPr>
        </p:nvSpPr>
        <p:spPr>
          <a:xfrm>
            <a:off x="4666700" y="659725"/>
            <a:ext cx="3602100" cy="4155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1" i="0" lang="en" sz="1800" u="none" cap="none" strike="noStrike">
                <a:solidFill>
                  <a:srgbClr val="FFFFFF"/>
                </a:solidFill>
                <a:latin typeface="Arial"/>
                <a:ea typeface="Arial"/>
                <a:cs typeface="Arial"/>
                <a:sym typeface="Arial"/>
              </a:rPr>
              <a:t>After Sulfurization</a:t>
            </a:r>
          </a:p>
        </p:txBody>
      </p:sp>
      <p:sp>
        <p:nvSpPr>
          <p:cNvPr id="382" name="Shape 382"/>
          <p:cNvSpPr txBox="1"/>
          <p:nvPr/>
        </p:nvSpPr>
        <p:spPr>
          <a:xfrm>
            <a:off x="-22200" y="142375"/>
            <a:ext cx="9188400" cy="6597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0000"/>
              </a:buClr>
              <a:buSzPct val="25000"/>
              <a:buFont typeface="Arial"/>
              <a:buNone/>
            </a:pPr>
            <a:r>
              <a:rPr b="1" i="0" lang="en" sz="2400" u="none" cap="none" strike="noStrike">
                <a:solidFill>
                  <a:srgbClr val="FF0000"/>
                </a:solidFill>
                <a:latin typeface="Arial"/>
                <a:ea typeface="Arial"/>
                <a:cs typeface="Arial"/>
                <a:sym typeface="Arial"/>
              </a:rPr>
              <a:t>SEM Image </a:t>
            </a:r>
            <a:r>
              <a:rPr b="1" i="0" lang="en" sz="1400" u="none" cap="none" strike="noStrike">
                <a:solidFill>
                  <a:srgbClr val="FF0000"/>
                </a:solidFill>
                <a:latin typeface="Arial"/>
                <a:ea typeface="Arial"/>
                <a:cs typeface="Arial"/>
                <a:sym typeface="Arial"/>
              </a:rPr>
              <a:t>- </a:t>
            </a:r>
            <a:r>
              <a:rPr b="1" i="1" lang="en" sz="1800" u="none" cap="none" strike="noStrike">
                <a:solidFill>
                  <a:srgbClr val="FF0000"/>
                </a:solidFill>
                <a:latin typeface="Arial"/>
                <a:ea typeface="Arial"/>
                <a:cs typeface="Arial"/>
                <a:sym typeface="Arial"/>
              </a:rPr>
              <a:t>Effect on morphology after sulfurization (lower magnification)</a:t>
            </a:r>
          </a:p>
        </p:txBody>
      </p:sp>
      <p:sp>
        <p:nvSpPr>
          <p:cNvPr id="383" name="Shape 38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384" name="Shape 384"/>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25</a:t>
            </a:r>
          </a:p>
        </p:txBody>
      </p:sp>
      <p:sp>
        <p:nvSpPr>
          <p:cNvPr id="385" name="Shape 385"/>
          <p:cNvSpPr/>
          <p:nvPr/>
        </p:nvSpPr>
        <p:spPr>
          <a:xfrm>
            <a:off x="7383925" y="1104425"/>
            <a:ext cx="1009800" cy="773099"/>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6" name="Shape 386"/>
          <p:cNvSpPr/>
          <p:nvPr/>
        </p:nvSpPr>
        <p:spPr>
          <a:xfrm>
            <a:off x="483750" y="2032461"/>
            <a:ext cx="1009800" cy="773099"/>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7" name="Shape 387"/>
          <p:cNvSpPr/>
          <p:nvPr/>
        </p:nvSpPr>
        <p:spPr>
          <a:xfrm rot="1945264">
            <a:off x="3518371" y="3407856"/>
            <a:ext cx="631181" cy="393568"/>
          </a:xfrm>
          <a:prstGeom prst="rightArrow">
            <a:avLst>
              <a:gd fmla="val 50000" name="adj1"/>
              <a:gd fmla="val 50000" name="adj2"/>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8" name="Shape 388"/>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Results</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Shape 39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394" name="Shape 394"/>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26</a:t>
            </a:r>
          </a:p>
        </p:txBody>
      </p:sp>
      <p:sp>
        <p:nvSpPr>
          <p:cNvPr id="395" name="Shape 395"/>
          <p:cNvSpPr txBox="1"/>
          <p:nvPr/>
        </p:nvSpPr>
        <p:spPr>
          <a:xfrm>
            <a:off x="44150" y="0"/>
            <a:ext cx="9050700" cy="6843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6" name="Shape 396"/>
          <p:cNvSpPr txBox="1"/>
          <p:nvPr/>
        </p:nvSpPr>
        <p:spPr>
          <a:xfrm>
            <a:off x="0" y="0"/>
            <a:ext cx="9188399" cy="659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0000"/>
              </a:buClr>
              <a:buSzPct val="25000"/>
              <a:buFont typeface="Arial"/>
              <a:buNone/>
            </a:pPr>
            <a:r>
              <a:rPr b="1" i="0" lang="en" sz="2400" u="none" cap="none" strike="noStrike">
                <a:solidFill>
                  <a:srgbClr val="FF0000"/>
                </a:solidFill>
                <a:latin typeface="Arial"/>
                <a:ea typeface="Arial"/>
                <a:cs typeface="Arial"/>
                <a:sym typeface="Arial"/>
              </a:rPr>
              <a:t>RAMAN </a:t>
            </a:r>
            <a:r>
              <a:rPr b="1" i="0" lang="en" sz="1400" u="none" cap="none" strike="noStrike">
                <a:solidFill>
                  <a:srgbClr val="FF0000"/>
                </a:solidFill>
                <a:latin typeface="Arial"/>
                <a:ea typeface="Arial"/>
                <a:cs typeface="Arial"/>
                <a:sym typeface="Arial"/>
              </a:rPr>
              <a:t>- </a:t>
            </a:r>
            <a:r>
              <a:rPr b="1" i="1" lang="en" sz="1800" u="none" cap="none" strike="noStrike">
                <a:solidFill>
                  <a:srgbClr val="FF0000"/>
                </a:solidFill>
                <a:latin typeface="Arial"/>
                <a:ea typeface="Arial"/>
                <a:cs typeface="Arial"/>
                <a:sym typeface="Arial"/>
              </a:rPr>
              <a:t>surface of graphene </a:t>
            </a:r>
          </a:p>
        </p:txBody>
      </p:sp>
      <p:pic>
        <p:nvPicPr>
          <p:cNvPr id="397" name="Shape 397"/>
          <p:cNvPicPr preferRelativeResize="0"/>
          <p:nvPr/>
        </p:nvPicPr>
        <p:blipFill rotWithShape="1">
          <a:blip r:embed="rId3">
            <a:alphaModFix/>
          </a:blip>
          <a:srcRect b="0" l="0" r="0" t="0"/>
          <a:stretch/>
        </p:blipFill>
        <p:spPr>
          <a:xfrm>
            <a:off x="679100" y="2428553"/>
            <a:ext cx="2712000" cy="1529700"/>
          </a:xfrm>
          <a:prstGeom prst="rect">
            <a:avLst/>
          </a:prstGeom>
          <a:noFill/>
          <a:ln>
            <a:noFill/>
          </a:ln>
        </p:spPr>
      </p:pic>
      <p:sp>
        <p:nvSpPr>
          <p:cNvPr id="398" name="Shape 398"/>
          <p:cNvSpPr txBox="1"/>
          <p:nvPr/>
        </p:nvSpPr>
        <p:spPr>
          <a:xfrm>
            <a:off x="1084800" y="4432750"/>
            <a:ext cx="5676599" cy="4863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Nanophoton (2016). “What is Raman Spectroscopy?” Available from: http://www.nanophoton.net/raman/raman-spectroscopy.html [accessed Jun 25, 2017].</a:t>
            </a:r>
          </a:p>
        </p:txBody>
      </p:sp>
      <p:pic>
        <p:nvPicPr>
          <p:cNvPr descr="Raman (laser milling LO3DG-S).png" id="399" name="Shape 399"/>
          <p:cNvPicPr preferRelativeResize="0"/>
          <p:nvPr/>
        </p:nvPicPr>
        <p:blipFill>
          <a:blip r:embed="rId4">
            <a:alphaModFix/>
          </a:blip>
          <a:stretch>
            <a:fillRect/>
          </a:stretch>
        </p:blipFill>
        <p:spPr>
          <a:xfrm>
            <a:off x="4124301" y="0"/>
            <a:ext cx="5038807" cy="4160451"/>
          </a:xfrm>
          <a:prstGeom prst="rect">
            <a:avLst/>
          </a:prstGeom>
          <a:noFill/>
          <a:ln>
            <a:noFill/>
          </a:ln>
        </p:spPr>
      </p:pic>
      <p:sp>
        <p:nvSpPr>
          <p:cNvPr id="400" name="Shape 400"/>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Results</a:t>
            </a:r>
          </a:p>
        </p:txBody>
      </p:sp>
      <p:pic>
        <p:nvPicPr>
          <p:cNvPr descr="IMG_4224.JPG" id="401" name="Shape 401"/>
          <p:cNvPicPr preferRelativeResize="0"/>
          <p:nvPr/>
        </p:nvPicPr>
        <p:blipFill rotWithShape="1">
          <a:blip r:embed="rId5">
            <a:alphaModFix/>
          </a:blip>
          <a:srcRect b="25145" l="0" r="18817" t="16769"/>
          <a:stretch/>
        </p:blipFill>
        <p:spPr>
          <a:xfrm>
            <a:off x="1180199" y="659699"/>
            <a:ext cx="1709798" cy="1631098"/>
          </a:xfrm>
          <a:prstGeom prst="rect">
            <a:avLst/>
          </a:prstGeom>
          <a:noFill/>
          <a:ln>
            <a:noFill/>
          </a:ln>
        </p:spPr>
      </p:pic>
      <p:sp>
        <p:nvSpPr>
          <p:cNvPr id="402" name="Shape 402"/>
          <p:cNvSpPr txBox="1"/>
          <p:nvPr/>
        </p:nvSpPr>
        <p:spPr>
          <a:xfrm>
            <a:off x="5991275" y="411900"/>
            <a:ext cx="390000" cy="247800"/>
          </a:xfrm>
          <a:prstGeom prst="rect">
            <a:avLst/>
          </a:prstGeom>
          <a:noFill/>
          <a:ln>
            <a:noFill/>
          </a:ln>
        </p:spPr>
        <p:txBody>
          <a:bodyPr anchorCtr="0" anchor="t" bIns="91425" lIns="91425" rIns="91425" tIns="91425">
            <a:noAutofit/>
          </a:bodyPr>
          <a:lstStyle/>
          <a:p>
            <a:pPr lvl="0">
              <a:spcBef>
                <a:spcPts val="0"/>
              </a:spcBef>
              <a:buNone/>
            </a:pPr>
            <a:r>
              <a:rPr b="1" lang="en"/>
              <a:t>D</a:t>
            </a:r>
          </a:p>
        </p:txBody>
      </p:sp>
      <p:sp>
        <p:nvSpPr>
          <p:cNvPr id="403" name="Shape 403"/>
          <p:cNvSpPr txBox="1"/>
          <p:nvPr/>
        </p:nvSpPr>
        <p:spPr>
          <a:xfrm>
            <a:off x="6539775" y="271200"/>
            <a:ext cx="335100" cy="247800"/>
          </a:xfrm>
          <a:prstGeom prst="rect">
            <a:avLst/>
          </a:prstGeom>
          <a:noFill/>
          <a:ln>
            <a:noFill/>
          </a:ln>
        </p:spPr>
        <p:txBody>
          <a:bodyPr anchorCtr="0" anchor="t" bIns="91425" lIns="91425" rIns="91425" tIns="91425">
            <a:noAutofit/>
          </a:bodyPr>
          <a:lstStyle/>
          <a:p>
            <a:pPr lvl="0" rtl="0">
              <a:spcBef>
                <a:spcPts val="0"/>
              </a:spcBef>
              <a:buNone/>
            </a:pPr>
            <a:r>
              <a:rPr b="1" lang="en"/>
              <a:t>G</a:t>
            </a:r>
          </a:p>
        </p:txBody>
      </p:sp>
      <p:sp>
        <p:nvSpPr>
          <p:cNvPr id="404" name="Shape 404"/>
          <p:cNvSpPr txBox="1"/>
          <p:nvPr/>
        </p:nvSpPr>
        <p:spPr>
          <a:xfrm>
            <a:off x="8472450" y="316500"/>
            <a:ext cx="492900" cy="247800"/>
          </a:xfrm>
          <a:prstGeom prst="rect">
            <a:avLst/>
          </a:prstGeom>
          <a:noFill/>
          <a:ln>
            <a:noFill/>
          </a:ln>
        </p:spPr>
        <p:txBody>
          <a:bodyPr anchorCtr="0" anchor="t" bIns="91425" lIns="91425" rIns="91425" tIns="91425">
            <a:noAutofit/>
          </a:bodyPr>
          <a:lstStyle/>
          <a:p>
            <a:pPr lvl="0" rtl="0">
              <a:spcBef>
                <a:spcPts val="0"/>
              </a:spcBef>
              <a:buNone/>
            </a:pPr>
            <a:r>
              <a:rPr b="1" lang="en"/>
              <a:t>2</a:t>
            </a:r>
            <a:r>
              <a:rPr b="1" lang="en"/>
              <a:t>D</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Shape 409"/>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410" name="Shape 410"/>
          <p:cNvSpPr txBox="1"/>
          <p:nvPr/>
        </p:nvSpPr>
        <p:spPr>
          <a:xfrm>
            <a:off x="240825" y="320350"/>
            <a:ext cx="3311400" cy="18102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FF0000"/>
              </a:buClr>
              <a:buSzPct val="25000"/>
              <a:buFont typeface="Arial"/>
              <a:buNone/>
            </a:pPr>
            <a:r>
              <a:rPr b="1" lang="en" sz="2400">
                <a:solidFill>
                  <a:srgbClr val="FF0000"/>
                </a:solidFill>
              </a:rPr>
              <a:t>Thermogravimetric</a:t>
            </a:r>
          </a:p>
          <a:p>
            <a:pPr indent="0" lvl="0" marL="0" marR="0" rtl="0" algn="r">
              <a:lnSpc>
                <a:spcPct val="100000"/>
              </a:lnSpc>
              <a:spcBef>
                <a:spcPts val="0"/>
              </a:spcBef>
              <a:spcAft>
                <a:spcPts val="0"/>
              </a:spcAft>
              <a:buClr>
                <a:srgbClr val="FF0000"/>
              </a:buClr>
              <a:buSzPct val="25000"/>
              <a:buFont typeface="Arial"/>
              <a:buNone/>
            </a:pPr>
            <a:r>
              <a:rPr b="1" lang="en" sz="2400">
                <a:solidFill>
                  <a:srgbClr val="FF0000"/>
                </a:solidFill>
              </a:rPr>
              <a:t>Analysis</a:t>
            </a:r>
          </a:p>
          <a:p>
            <a:pPr indent="0" lvl="0" marL="0" marR="0" rtl="0" algn="r">
              <a:lnSpc>
                <a:spcPct val="100000"/>
              </a:lnSpc>
              <a:spcBef>
                <a:spcPts val="0"/>
              </a:spcBef>
              <a:spcAft>
                <a:spcPts val="0"/>
              </a:spcAft>
              <a:buClr>
                <a:srgbClr val="FF0000"/>
              </a:buClr>
              <a:buSzPct val="25000"/>
              <a:buFont typeface="Arial"/>
              <a:buNone/>
            </a:pPr>
            <a:r>
              <a:rPr b="1" lang="en" sz="2400">
                <a:solidFill>
                  <a:srgbClr val="FF0000"/>
                </a:solidFill>
              </a:rPr>
              <a:t> </a:t>
            </a:r>
          </a:p>
          <a:p>
            <a:pPr indent="0" lvl="0" marL="0" marR="0" rtl="0" algn="r">
              <a:lnSpc>
                <a:spcPct val="100000"/>
              </a:lnSpc>
              <a:spcBef>
                <a:spcPts val="0"/>
              </a:spcBef>
              <a:spcAft>
                <a:spcPts val="0"/>
              </a:spcAft>
              <a:buClr>
                <a:srgbClr val="FF0000"/>
              </a:buClr>
              <a:buSzPct val="25000"/>
              <a:buFont typeface="Arial"/>
              <a:buNone/>
            </a:pPr>
            <a:r>
              <a:rPr b="1" i="1" lang="en" sz="1800">
                <a:solidFill>
                  <a:srgbClr val="FF0000"/>
                </a:solidFill>
              </a:rPr>
              <a:t>%wt of sulfur in sample</a:t>
            </a:r>
          </a:p>
        </p:txBody>
      </p:sp>
      <p:pic>
        <p:nvPicPr>
          <p:cNvPr descr="TGA _LO3DG-S.png" id="411" name="Shape 411"/>
          <p:cNvPicPr preferRelativeResize="0"/>
          <p:nvPr/>
        </p:nvPicPr>
        <p:blipFill>
          <a:blip r:embed="rId3">
            <a:alphaModFix/>
          </a:blip>
          <a:stretch>
            <a:fillRect/>
          </a:stretch>
        </p:blipFill>
        <p:spPr>
          <a:xfrm>
            <a:off x="3868524" y="320350"/>
            <a:ext cx="5199272" cy="3863901"/>
          </a:xfrm>
          <a:prstGeom prst="rect">
            <a:avLst/>
          </a:prstGeom>
          <a:noFill/>
          <a:ln>
            <a:noFill/>
          </a:ln>
        </p:spPr>
      </p:pic>
      <p:sp>
        <p:nvSpPr>
          <p:cNvPr id="412" name="Shape 412"/>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Results</a:t>
            </a:r>
          </a:p>
        </p:txBody>
      </p:sp>
      <p:sp>
        <p:nvSpPr>
          <p:cNvPr id="413" name="Shape 413"/>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27</a:t>
            </a:r>
          </a:p>
        </p:txBody>
      </p:sp>
      <p:pic>
        <p:nvPicPr>
          <p:cNvPr descr="IMG_6797.JPG" id="414" name="Shape 414"/>
          <p:cNvPicPr preferRelativeResize="0"/>
          <p:nvPr/>
        </p:nvPicPr>
        <p:blipFill>
          <a:blip r:embed="rId4">
            <a:alphaModFix/>
          </a:blip>
          <a:stretch>
            <a:fillRect/>
          </a:stretch>
        </p:blipFill>
        <p:spPr>
          <a:xfrm>
            <a:off x="675975" y="2002002"/>
            <a:ext cx="2876252" cy="19170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Shape 12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123" name="Shape 123"/>
          <p:cNvSpPr txBox="1"/>
          <p:nvPr/>
        </p:nvSpPr>
        <p:spPr>
          <a:xfrm>
            <a:off x="890250" y="4461775"/>
            <a:ext cx="5961900" cy="7965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rgbClr val="FFFFFF"/>
                </a:solidFill>
              </a:rPr>
              <a:t>Li-S Batteries</a:t>
            </a:r>
          </a:p>
        </p:txBody>
      </p:sp>
      <p:sp>
        <p:nvSpPr>
          <p:cNvPr id="124" name="Shape 124"/>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1</a:t>
            </a:r>
          </a:p>
        </p:txBody>
      </p:sp>
      <p:sp>
        <p:nvSpPr>
          <p:cNvPr id="125" name="Shape 125"/>
          <p:cNvSpPr txBox="1"/>
          <p:nvPr/>
        </p:nvSpPr>
        <p:spPr>
          <a:xfrm>
            <a:off x="2139600" y="522600"/>
            <a:ext cx="7004400" cy="3168000"/>
          </a:xfrm>
          <a:prstGeom prst="rect">
            <a:avLst/>
          </a:prstGeom>
          <a:noFill/>
          <a:ln>
            <a:noFill/>
          </a:ln>
        </p:spPr>
        <p:txBody>
          <a:bodyPr anchorCtr="0" anchor="t" bIns="91425" lIns="91425" rIns="91425" tIns="91425">
            <a:noAutofit/>
          </a:bodyPr>
          <a:lstStyle/>
          <a:p>
            <a:pPr indent="-381000" lvl="0" marL="457200" rtl="0">
              <a:spcBef>
                <a:spcPts val="0"/>
              </a:spcBef>
              <a:buSzPct val="100000"/>
              <a:buChar char="●"/>
            </a:pPr>
            <a:r>
              <a:rPr b="1" lang="en" sz="2400"/>
              <a:t>Wind, water, solar → need better batteries</a:t>
            </a:r>
          </a:p>
          <a:p>
            <a:pPr lvl="0" rtl="0">
              <a:spcBef>
                <a:spcPts val="0"/>
              </a:spcBef>
              <a:buNone/>
            </a:pPr>
            <a:r>
              <a:t/>
            </a:r>
            <a:endParaRPr b="1" sz="2400"/>
          </a:p>
          <a:p>
            <a:pPr indent="-381000" lvl="0" marL="457200" rtl="0">
              <a:spcBef>
                <a:spcPts val="0"/>
              </a:spcBef>
              <a:buSzPct val="100000"/>
              <a:buChar char="●"/>
            </a:pPr>
            <a:r>
              <a:rPr b="1" lang="en" sz="2400">
                <a:solidFill>
                  <a:srgbClr val="9900FF"/>
                </a:solidFill>
              </a:rPr>
              <a:t>Li-S</a:t>
            </a:r>
            <a:r>
              <a:rPr b="1" lang="en" sz="2400"/>
              <a:t> = 5x energy density of current batteries</a:t>
            </a:r>
          </a:p>
          <a:p>
            <a:pPr lvl="0" rtl="0">
              <a:spcBef>
                <a:spcPts val="0"/>
              </a:spcBef>
              <a:buNone/>
            </a:pPr>
            <a:r>
              <a:t/>
            </a:r>
            <a:endParaRPr b="1" sz="2400"/>
          </a:p>
          <a:p>
            <a:pPr indent="-381000" lvl="0" marL="457200" rtl="0">
              <a:spcBef>
                <a:spcPts val="0"/>
              </a:spcBef>
              <a:buSzPct val="100000"/>
              <a:buChar char="●"/>
            </a:pPr>
            <a:r>
              <a:rPr b="1" lang="en" sz="2400"/>
              <a:t>Chief technical obstacle:  </a:t>
            </a:r>
          </a:p>
          <a:p>
            <a:pPr indent="0" lvl="0" marL="457200" rtl="0">
              <a:spcBef>
                <a:spcPts val="0"/>
              </a:spcBef>
              <a:buNone/>
            </a:pPr>
            <a:r>
              <a:rPr b="1" lang="en" sz="2400"/>
              <a:t>polysulfide shuttling reducing cyclability </a:t>
            </a:r>
          </a:p>
          <a:p>
            <a:pPr lvl="0" rtl="0">
              <a:spcBef>
                <a:spcPts val="0"/>
              </a:spcBef>
              <a:buNone/>
            </a:pPr>
            <a:r>
              <a:t/>
            </a:r>
            <a:endParaRPr b="1" sz="2400"/>
          </a:p>
          <a:p>
            <a:pPr indent="-381000" lvl="0" marL="457200" rtl="0">
              <a:spcBef>
                <a:spcPts val="0"/>
              </a:spcBef>
              <a:buSzPct val="100000"/>
              <a:buChar char="●"/>
            </a:pPr>
            <a:r>
              <a:rPr b="1" lang="en" sz="2400"/>
              <a:t>Proposed solution: </a:t>
            </a:r>
          </a:p>
          <a:p>
            <a:pPr indent="457200" lvl="0" marL="0" rtl="0">
              <a:spcBef>
                <a:spcPts val="0"/>
              </a:spcBef>
              <a:buNone/>
            </a:pPr>
            <a:r>
              <a:rPr b="1" lang="en" sz="3000">
                <a:solidFill>
                  <a:srgbClr val="0000FF"/>
                </a:solidFill>
              </a:rPr>
              <a:t>laser milled 3D graphene</a:t>
            </a:r>
          </a:p>
        </p:txBody>
      </p:sp>
      <p:pic>
        <p:nvPicPr>
          <p:cNvPr descr="20170621_151351.jpg" id="126" name="Shape 126"/>
          <p:cNvPicPr preferRelativeResize="0"/>
          <p:nvPr/>
        </p:nvPicPr>
        <p:blipFill rotWithShape="1">
          <a:blip r:embed="rId3">
            <a:alphaModFix/>
          </a:blip>
          <a:srcRect b="37991" l="0" r="0" t="28176"/>
          <a:stretch/>
        </p:blipFill>
        <p:spPr>
          <a:xfrm rot="-5400000">
            <a:off x="-289224" y="1156712"/>
            <a:ext cx="2893199" cy="1740175"/>
          </a:xfrm>
          <a:prstGeom prst="rect">
            <a:avLst/>
          </a:prstGeom>
          <a:noFill/>
          <a:ln>
            <a:noFill/>
          </a:ln>
        </p:spPr>
      </p:pic>
      <p:sp>
        <p:nvSpPr>
          <p:cNvPr id="127" name="Shape 127"/>
          <p:cNvSpPr txBox="1"/>
          <p:nvPr/>
        </p:nvSpPr>
        <p:spPr>
          <a:xfrm>
            <a:off x="2027475" y="61200"/>
            <a:ext cx="2170800" cy="519000"/>
          </a:xfrm>
          <a:prstGeom prst="rect">
            <a:avLst/>
          </a:prstGeom>
          <a:noFill/>
          <a:ln>
            <a:noFill/>
          </a:ln>
        </p:spPr>
        <p:txBody>
          <a:bodyPr anchorCtr="0" anchor="t" bIns="91425" lIns="91425" rIns="91425" tIns="91425">
            <a:noAutofit/>
          </a:bodyPr>
          <a:lstStyle/>
          <a:p>
            <a:pPr indent="0" lvl="0" marL="0" marR="0" rtl="0">
              <a:lnSpc>
                <a:spcPct val="100000"/>
              </a:lnSpc>
              <a:spcBef>
                <a:spcPts val="0"/>
              </a:spcBef>
              <a:spcAft>
                <a:spcPts val="0"/>
              </a:spcAft>
              <a:buClr>
                <a:srgbClr val="000000"/>
              </a:buClr>
              <a:buSzPct val="25000"/>
              <a:buFont typeface="Arial"/>
              <a:buNone/>
            </a:pPr>
            <a:r>
              <a:rPr b="1" lang="en" sz="3000"/>
              <a:t>Abstract</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Shape 419"/>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420" name="Shape 420"/>
          <p:cNvSpPr txBox="1"/>
          <p:nvPr/>
        </p:nvSpPr>
        <p:spPr>
          <a:xfrm>
            <a:off x="4401550" y="0"/>
            <a:ext cx="4694100" cy="519000"/>
          </a:xfrm>
          <a:prstGeom prst="rect">
            <a:avLst/>
          </a:prstGeom>
          <a:noFill/>
          <a:ln>
            <a:noFill/>
          </a:ln>
        </p:spPr>
        <p:txBody>
          <a:bodyPr anchorCtr="0" anchor="t" bIns="91425" lIns="91425" rIns="91425" tIns="91425">
            <a:noAutofit/>
          </a:bodyPr>
          <a:lstStyle/>
          <a:p>
            <a:pPr indent="0" lvl="0" marL="0" marR="0" rtl="0">
              <a:lnSpc>
                <a:spcPct val="100000"/>
              </a:lnSpc>
              <a:spcBef>
                <a:spcPts val="0"/>
              </a:spcBef>
              <a:spcAft>
                <a:spcPts val="0"/>
              </a:spcAft>
              <a:buClr>
                <a:srgbClr val="000000"/>
              </a:buClr>
              <a:buSzPct val="25000"/>
              <a:buFont typeface="Arial"/>
              <a:buNone/>
            </a:pPr>
            <a:r>
              <a:rPr b="1" lang="en" sz="3000"/>
              <a:t>Research Conclusions</a:t>
            </a:r>
          </a:p>
        </p:txBody>
      </p:sp>
      <p:sp>
        <p:nvSpPr>
          <p:cNvPr id="421" name="Shape 421"/>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28</a:t>
            </a:r>
          </a:p>
        </p:txBody>
      </p:sp>
      <p:pic>
        <p:nvPicPr>
          <p:cNvPr descr="0.2C_60 Cycles.png" id="422" name="Shape 422"/>
          <p:cNvPicPr preferRelativeResize="0"/>
          <p:nvPr/>
        </p:nvPicPr>
        <p:blipFill>
          <a:blip r:embed="rId3">
            <a:alphaModFix/>
          </a:blip>
          <a:stretch>
            <a:fillRect/>
          </a:stretch>
        </p:blipFill>
        <p:spPr>
          <a:xfrm>
            <a:off x="0" y="0"/>
            <a:ext cx="3781160" cy="2549698"/>
          </a:xfrm>
          <a:prstGeom prst="rect">
            <a:avLst/>
          </a:prstGeom>
          <a:noFill/>
          <a:ln>
            <a:noFill/>
          </a:ln>
        </p:spPr>
      </p:pic>
      <p:pic>
        <p:nvPicPr>
          <p:cNvPr id="423" name="Shape 423"/>
          <p:cNvPicPr preferRelativeResize="0"/>
          <p:nvPr/>
        </p:nvPicPr>
        <p:blipFill>
          <a:blip r:embed="rId4">
            <a:alphaModFix/>
          </a:blip>
          <a:stretch>
            <a:fillRect/>
          </a:stretch>
        </p:blipFill>
        <p:spPr>
          <a:xfrm>
            <a:off x="1030363" y="2549699"/>
            <a:ext cx="8113634" cy="1610749"/>
          </a:xfrm>
          <a:prstGeom prst="rect">
            <a:avLst/>
          </a:prstGeom>
          <a:noFill/>
          <a:ln>
            <a:noFill/>
          </a:ln>
        </p:spPr>
      </p:pic>
      <p:sp>
        <p:nvSpPr>
          <p:cNvPr id="424" name="Shape 424"/>
          <p:cNvSpPr/>
          <p:nvPr/>
        </p:nvSpPr>
        <p:spPr>
          <a:xfrm>
            <a:off x="5532625" y="1570750"/>
            <a:ext cx="800700" cy="1102200"/>
          </a:xfrm>
          <a:prstGeom prst="downArrow">
            <a:avLst>
              <a:gd fmla="val 50000" name="adj1"/>
              <a:gd fmla="val 50000" name="adj2"/>
            </a:avLst>
          </a:prstGeom>
          <a:solidFill>
            <a:srgbClr val="F4CCCC"/>
          </a:solidFill>
          <a:ln cap="flat" cmpd="sng" w="762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25" name="Shape 425"/>
          <p:cNvSpPr/>
          <p:nvPr/>
        </p:nvSpPr>
        <p:spPr>
          <a:xfrm>
            <a:off x="8084825" y="1570750"/>
            <a:ext cx="800700" cy="1170300"/>
          </a:xfrm>
          <a:prstGeom prst="downArrow">
            <a:avLst>
              <a:gd fmla="val 50000" name="adj1"/>
              <a:gd fmla="val 50000" name="adj2"/>
            </a:avLst>
          </a:prstGeom>
          <a:solidFill>
            <a:srgbClr val="F4CCCC"/>
          </a:solidFill>
          <a:ln cap="flat" cmpd="sng" w="762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Shape 4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Clr>
                <a:srgbClr val="000000"/>
              </a:buClr>
              <a:buSzPct val="25000"/>
              <a:buFont typeface="Arial"/>
              <a:buNone/>
            </a:pPr>
            <a:fld id="{00000000-1234-1234-1234-123412341234}" type="slidenum">
              <a:rPr lang="en"/>
              <a:t>‹#›</a:t>
            </a:fld>
          </a:p>
        </p:txBody>
      </p:sp>
      <p:sp>
        <p:nvSpPr>
          <p:cNvPr id="431" name="Shape 431"/>
          <p:cNvSpPr txBox="1"/>
          <p:nvPr/>
        </p:nvSpPr>
        <p:spPr>
          <a:xfrm>
            <a:off x="231750" y="297500"/>
            <a:ext cx="5081100" cy="1984500"/>
          </a:xfrm>
          <a:prstGeom prst="rect">
            <a:avLst/>
          </a:prstGeom>
          <a:noFill/>
          <a:ln>
            <a:noFill/>
          </a:ln>
        </p:spPr>
        <p:txBody>
          <a:bodyPr anchorCtr="0" anchor="t" bIns="91425" lIns="91425" rIns="91425" tIns="91425">
            <a:noAutofit/>
          </a:bodyPr>
          <a:lstStyle/>
          <a:p>
            <a:pPr lvl="0" rtl="0">
              <a:spcBef>
                <a:spcPts val="0"/>
              </a:spcBef>
              <a:buNone/>
            </a:pPr>
            <a:r>
              <a:rPr b="1" lang="en" sz="3600"/>
              <a:t>Amorphous carbon</a:t>
            </a:r>
          </a:p>
        </p:txBody>
      </p:sp>
      <p:sp>
        <p:nvSpPr>
          <p:cNvPr id="432" name="Shape 432"/>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29</a:t>
            </a:r>
          </a:p>
        </p:txBody>
      </p:sp>
      <p:sp>
        <p:nvSpPr>
          <p:cNvPr id="433" name="Shape 433"/>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Conclusions</a:t>
            </a:r>
          </a:p>
        </p:txBody>
      </p:sp>
      <p:sp>
        <p:nvSpPr>
          <p:cNvPr id="434" name="Shape 434"/>
          <p:cNvSpPr txBox="1"/>
          <p:nvPr/>
        </p:nvSpPr>
        <p:spPr>
          <a:xfrm>
            <a:off x="1084800" y="4432750"/>
            <a:ext cx="5676600" cy="4863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lang="en" sz="900">
                <a:solidFill>
                  <a:srgbClr val="FFFFFF"/>
                </a:solidFill>
              </a:rPr>
              <a:t>Zhang, W., Zhang, Q., Zhao, M.-Q., and Kuhn, L. T. (2013). “Direct writing on graphene ‘paper’ by manipulating electrons as ‘invisible ink’.” Nanotechnology, 24(27), 275301.</a:t>
            </a:r>
          </a:p>
          <a:p>
            <a:pPr indent="0" lvl="0" marL="0" marR="0" rtl="0" algn="l">
              <a:lnSpc>
                <a:spcPct val="100000"/>
              </a:lnSpc>
              <a:spcBef>
                <a:spcPts val="0"/>
              </a:spcBef>
              <a:spcAft>
                <a:spcPts val="0"/>
              </a:spcAft>
              <a:buClr>
                <a:srgbClr val="FFFFFF"/>
              </a:buClr>
              <a:buFont typeface="Arial"/>
              <a:buNone/>
            </a:pPr>
            <a:r>
              <a:t/>
            </a:r>
            <a:endParaRPr sz="900">
              <a:solidFill>
                <a:srgbClr val="FFFFFF"/>
              </a:solidFill>
            </a:endParaRPr>
          </a:p>
        </p:txBody>
      </p:sp>
      <p:pic>
        <p:nvPicPr>
          <p:cNvPr id="435" name="Shape 435"/>
          <p:cNvPicPr preferRelativeResize="0"/>
          <p:nvPr/>
        </p:nvPicPr>
        <p:blipFill rotWithShape="1">
          <a:blip r:embed="rId3">
            <a:alphaModFix/>
          </a:blip>
          <a:srcRect b="0" l="2353" r="0" t="0"/>
          <a:stretch/>
        </p:blipFill>
        <p:spPr>
          <a:xfrm>
            <a:off x="0" y="1131325"/>
            <a:ext cx="8928751" cy="22616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Shape 4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Clr>
                <a:srgbClr val="000000"/>
              </a:buClr>
              <a:buSzPct val="25000"/>
              <a:buFont typeface="Arial"/>
              <a:buNone/>
            </a:pPr>
            <a:fld id="{00000000-1234-1234-1234-123412341234}" type="slidenum">
              <a:rPr lang="en"/>
              <a:t>‹#›</a:t>
            </a:fld>
          </a:p>
        </p:txBody>
      </p:sp>
      <p:sp>
        <p:nvSpPr>
          <p:cNvPr id="441" name="Shape 441"/>
          <p:cNvSpPr txBox="1"/>
          <p:nvPr/>
        </p:nvSpPr>
        <p:spPr>
          <a:xfrm>
            <a:off x="231750" y="297500"/>
            <a:ext cx="6990600" cy="1984500"/>
          </a:xfrm>
          <a:prstGeom prst="rect">
            <a:avLst/>
          </a:prstGeom>
          <a:noFill/>
          <a:ln>
            <a:noFill/>
          </a:ln>
        </p:spPr>
        <p:txBody>
          <a:bodyPr anchorCtr="0" anchor="t" bIns="91425" lIns="91425" rIns="91425" tIns="91425">
            <a:noAutofit/>
          </a:bodyPr>
          <a:lstStyle/>
          <a:p>
            <a:pPr lvl="0" rtl="0">
              <a:spcBef>
                <a:spcPts val="0"/>
              </a:spcBef>
              <a:buNone/>
            </a:pPr>
            <a:r>
              <a:rPr b="1" lang="en" sz="3600"/>
              <a:t>Before/After Laser Milling</a:t>
            </a:r>
          </a:p>
        </p:txBody>
      </p:sp>
      <p:sp>
        <p:nvSpPr>
          <p:cNvPr id="442" name="Shape 442"/>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30</a:t>
            </a:r>
          </a:p>
        </p:txBody>
      </p:sp>
      <p:sp>
        <p:nvSpPr>
          <p:cNvPr id="443" name="Shape 443"/>
          <p:cNvSpPr txBox="1"/>
          <p:nvPr/>
        </p:nvSpPr>
        <p:spPr>
          <a:xfrm>
            <a:off x="6924850" y="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Research Conclusions</a:t>
            </a:r>
          </a:p>
        </p:txBody>
      </p:sp>
      <p:sp>
        <p:nvSpPr>
          <p:cNvPr id="444" name="Shape 444"/>
          <p:cNvSpPr txBox="1"/>
          <p:nvPr/>
        </p:nvSpPr>
        <p:spPr>
          <a:xfrm>
            <a:off x="1084800" y="4432750"/>
            <a:ext cx="5676600" cy="4863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Font typeface="Arial"/>
              <a:buNone/>
            </a:pPr>
            <a:r>
              <a:t/>
            </a:r>
            <a:endParaRPr sz="900">
              <a:solidFill>
                <a:srgbClr val="FFFFFF"/>
              </a:solidFill>
            </a:endParaRPr>
          </a:p>
          <a:p>
            <a:pPr indent="0" lvl="0" marL="0" marR="0" rtl="0" algn="l">
              <a:lnSpc>
                <a:spcPct val="100000"/>
              </a:lnSpc>
              <a:spcBef>
                <a:spcPts val="0"/>
              </a:spcBef>
              <a:spcAft>
                <a:spcPts val="0"/>
              </a:spcAft>
              <a:buClr>
                <a:srgbClr val="FFFFFF"/>
              </a:buClr>
              <a:buFont typeface="Arial"/>
              <a:buNone/>
            </a:pPr>
            <a:r>
              <a:t/>
            </a:r>
            <a:endParaRPr sz="900">
              <a:solidFill>
                <a:srgbClr val="FFFFFF"/>
              </a:solidFill>
            </a:endParaRPr>
          </a:p>
        </p:txBody>
      </p:sp>
      <p:pic>
        <p:nvPicPr>
          <p:cNvPr descr="L3DG_2D raman.png" id="445" name="Shape 445"/>
          <p:cNvPicPr preferRelativeResize="0"/>
          <p:nvPr/>
        </p:nvPicPr>
        <p:blipFill>
          <a:blip r:embed="rId3">
            <a:alphaModFix/>
          </a:blip>
          <a:stretch>
            <a:fillRect/>
          </a:stretch>
        </p:blipFill>
        <p:spPr>
          <a:xfrm>
            <a:off x="266649" y="297500"/>
            <a:ext cx="8059198" cy="3694373"/>
          </a:xfrm>
          <a:prstGeom prst="rect">
            <a:avLst/>
          </a:prstGeom>
          <a:noFill/>
          <a:ln>
            <a:noFill/>
          </a:ln>
        </p:spPr>
      </p:pic>
      <p:sp>
        <p:nvSpPr>
          <p:cNvPr id="446" name="Shape 446"/>
          <p:cNvSpPr/>
          <p:nvPr/>
        </p:nvSpPr>
        <p:spPr>
          <a:xfrm rot="-5400000">
            <a:off x="1825100" y="2752300"/>
            <a:ext cx="631200" cy="6441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7" name="Shape 447"/>
          <p:cNvSpPr/>
          <p:nvPr/>
        </p:nvSpPr>
        <p:spPr>
          <a:xfrm flipH="1" rot="5400000">
            <a:off x="6169350" y="2766700"/>
            <a:ext cx="568800" cy="6153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8" name="Shape 448"/>
          <p:cNvSpPr/>
          <p:nvPr/>
        </p:nvSpPr>
        <p:spPr>
          <a:xfrm>
            <a:off x="1081075" y="741750"/>
            <a:ext cx="548700" cy="1903200"/>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9" name="Shape 449"/>
          <p:cNvSpPr/>
          <p:nvPr/>
        </p:nvSpPr>
        <p:spPr>
          <a:xfrm>
            <a:off x="6673650" y="1434725"/>
            <a:ext cx="548700" cy="1499400"/>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Shape 454"/>
          <p:cNvSpPr/>
          <p:nvPr/>
        </p:nvSpPr>
        <p:spPr>
          <a:xfrm>
            <a:off x="5025" y="0"/>
            <a:ext cx="9143100" cy="4186200"/>
          </a:xfrm>
          <a:prstGeom prst="rect">
            <a:avLst/>
          </a:prstGeom>
          <a:solidFill>
            <a:srgbClr val="F1C23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55" name="Shape 455"/>
          <p:cNvPicPr preferRelativeResize="0"/>
          <p:nvPr/>
        </p:nvPicPr>
        <p:blipFill>
          <a:blip r:embed="rId3">
            <a:alphaModFix/>
          </a:blip>
          <a:stretch>
            <a:fillRect/>
          </a:stretch>
        </p:blipFill>
        <p:spPr>
          <a:xfrm rot="-25">
            <a:off x="5026" y="278656"/>
            <a:ext cx="1411924" cy="1416714"/>
          </a:xfrm>
          <a:prstGeom prst="rect">
            <a:avLst/>
          </a:prstGeom>
          <a:noFill/>
          <a:ln>
            <a:noFill/>
          </a:ln>
        </p:spPr>
      </p:pic>
      <p:sp>
        <p:nvSpPr>
          <p:cNvPr id="456" name="Shape 456"/>
          <p:cNvSpPr txBox="1"/>
          <p:nvPr>
            <p:ph idx="1" type="body"/>
          </p:nvPr>
        </p:nvSpPr>
        <p:spPr>
          <a:xfrm>
            <a:off x="1490250" y="395550"/>
            <a:ext cx="6982200" cy="5121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2"/>
              </a:buClr>
              <a:buSzPct val="25000"/>
              <a:buFont typeface="Arial"/>
              <a:buNone/>
            </a:pPr>
            <a:r>
              <a:rPr b="1" lang="en" sz="2000">
                <a:solidFill>
                  <a:srgbClr val="1155CC"/>
                </a:solidFill>
                <a:latin typeface="Syncopate"/>
                <a:ea typeface="Syncopate"/>
                <a:cs typeface="Syncopate"/>
                <a:sym typeface="Syncopate"/>
              </a:rPr>
              <a:t>Big Idea</a:t>
            </a:r>
            <a:r>
              <a:rPr b="1" i="0" lang="en" sz="2000" u="none" cap="none" strike="noStrike">
                <a:solidFill>
                  <a:srgbClr val="1155CC"/>
                </a:solidFill>
                <a:latin typeface="Syncopate"/>
                <a:ea typeface="Syncopate"/>
                <a:cs typeface="Syncopate"/>
                <a:sym typeface="Syncopate"/>
              </a:rPr>
              <a:t>:</a:t>
            </a:r>
            <a:r>
              <a:rPr b="1" i="0" lang="en" sz="1800" u="none" cap="none" strike="noStrike">
                <a:solidFill>
                  <a:srgbClr val="990000"/>
                </a:solidFill>
                <a:latin typeface="Syncopate"/>
                <a:ea typeface="Syncopate"/>
                <a:cs typeface="Syncopate"/>
                <a:sym typeface="Syncopate"/>
              </a:rPr>
              <a:t> </a:t>
            </a:r>
            <a:r>
              <a:rPr b="1" i="0" lang="en" sz="2000" u="none" cap="none" strike="noStrike">
                <a:solidFill>
                  <a:srgbClr val="990000"/>
                </a:solidFill>
                <a:latin typeface="Arial"/>
                <a:ea typeface="Arial"/>
                <a:cs typeface="Arial"/>
                <a:sym typeface="Arial"/>
              </a:rPr>
              <a:t> </a:t>
            </a:r>
            <a:r>
              <a:rPr b="1" lang="en" sz="2000">
                <a:solidFill>
                  <a:srgbClr val="990000"/>
                </a:solidFill>
                <a:latin typeface="Trebuchet MS"/>
                <a:ea typeface="Trebuchet MS"/>
                <a:cs typeface="Trebuchet MS"/>
                <a:sym typeface="Trebuchet MS"/>
              </a:rPr>
              <a:t>ELECTRICAL ENERGY CONSERVATION</a:t>
            </a:r>
          </a:p>
        </p:txBody>
      </p:sp>
      <p:sp>
        <p:nvSpPr>
          <p:cNvPr id="457" name="Shape 45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458" name="Shape 458"/>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31</a:t>
            </a:r>
          </a:p>
        </p:txBody>
      </p:sp>
      <p:sp>
        <p:nvSpPr>
          <p:cNvPr id="459" name="Shape 459"/>
          <p:cNvSpPr txBox="1"/>
          <p:nvPr/>
        </p:nvSpPr>
        <p:spPr>
          <a:xfrm>
            <a:off x="979125" y="4262675"/>
            <a:ext cx="2843100" cy="2007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lang="en" sz="900">
                <a:solidFill>
                  <a:srgbClr val="FFFFFF"/>
                </a:solidFill>
              </a:rPr>
              <a:t>TIARA ANDERSON</a:t>
            </a:r>
          </a:p>
        </p:txBody>
      </p:sp>
      <p:sp>
        <p:nvSpPr>
          <p:cNvPr id="460" name="Shape 460"/>
          <p:cNvSpPr txBox="1"/>
          <p:nvPr/>
        </p:nvSpPr>
        <p:spPr>
          <a:xfrm>
            <a:off x="1179700" y="4404225"/>
            <a:ext cx="5851200" cy="460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1800">
                <a:solidFill>
                  <a:srgbClr val="FFFFFF"/>
                </a:solidFill>
              </a:rPr>
              <a:t>BATTERY BLUES</a:t>
            </a:r>
          </a:p>
        </p:txBody>
      </p:sp>
      <p:sp>
        <p:nvSpPr>
          <p:cNvPr id="461" name="Shape 461"/>
          <p:cNvSpPr txBox="1"/>
          <p:nvPr/>
        </p:nvSpPr>
        <p:spPr>
          <a:xfrm>
            <a:off x="1992750" y="4663225"/>
            <a:ext cx="2843100" cy="2007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lang="en" sz="900">
                <a:solidFill>
                  <a:srgbClr val="FFFFFF"/>
                </a:solidFill>
              </a:rPr>
              <a:t>Purcell Marian High School Math Department</a:t>
            </a:r>
          </a:p>
        </p:txBody>
      </p:sp>
      <p:sp>
        <p:nvSpPr>
          <p:cNvPr id="462" name="Shape 462"/>
          <p:cNvSpPr txBox="1"/>
          <p:nvPr>
            <p:ph idx="1" type="body"/>
          </p:nvPr>
        </p:nvSpPr>
        <p:spPr>
          <a:xfrm>
            <a:off x="76200" y="2460837"/>
            <a:ext cx="5346000" cy="16695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2"/>
              </a:buClr>
              <a:buSzPct val="25000"/>
              <a:buFont typeface="Arial"/>
              <a:buNone/>
            </a:pPr>
            <a:r>
              <a:rPr b="1" lang="en" sz="2000">
                <a:solidFill>
                  <a:srgbClr val="1155CC"/>
                </a:solidFill>
                <a:latin typeface="Syncopate"/>
                <a:ea typeface="Syncopate"/>
                <a:cs typeface="Syncopate"/>
                <a:sym typeface="Syncopate"/>
              </a:rPr>
              <a:t>Challenge:</a:t>
            </a:r>
          </a:p>
          <a:p>
            <a:pPr indent="0" lvl="0" marL="0" marR="0" rtl="0">
              <a:lnSpc>
                <a:spcPct val="115000"/>
              </a:lnSpc>
              <a:spcBef>
                <a:spcPts val="0"/>
              </a:spcBef>
              <a:spcAft>
                <a:spcPts val="0"/>
              </a:spcAft>
              <a:buClr>
                <a:schemeClr val="dk2"/>
              </a:buClr>
              <a:buSzPct val="25000"/>
              <a:buFont typeface="Arial"/>
              <a:buNone/>
            </a:pPr>
            <a:r>
              <a:rPr b="1" lang="en" sz="2000">
                <a:solidFill>
                  <a:srgbClr val="990000"/>
                </a:solidFill>
              </a:rPr>
              <a:t>Use mathematical evidence to develop three strategies for the student population to use to conserve phone battery life</a:t>
            </a:r>
            <a:r>
              <a:rPr lang="en">
                <a:solidFill>
                  <a:srgbClr val="990000"/>
                </a:solidFill>
              </a:rPr>
              <a:t> </a:t>
            </a:r>
          </a:p>
          <a:p>
            <a:pPr indent="0" lvl="0" marL="0" marR="0" rtl="0">
              <a:lnSpc>
                <a:spcPct val="115000"/>
              </a:lnSpc>
              <a:spcBef>
                <a:spcPts val="1600"/>
              </a:spcBef>
              <a:spcAft>
                <a:spcPts val="0"/>
              </a:spcAft>
              <a:buClr>
                <a:schemeClr val="dk2"/>
              </a:buClr>
              <a:buSzPct val="25000"/>
              <a:buFont typeface="Arial"/>
              <a:buNone/>
            </a:pPr>
            <a:r>
              <a:t/>
            </a:r>
            <a:endParaRPr b="0" i="0" sz="1800" u="none" cap="none" strike="noStrike">
              <a:solidFill>
                <a:schemeClr val="dk2"/>
              </a:solidFill>
              <a:latin typeface="Arial"/>
              <a:ea typeface="Arial"/>
              <a:cs typeface="Arial"/>
              <a:sym typeface="Arial"/>
            </a:endParaRPr>
          </a:p>
        </p:txBody>
      </p:sp>
      <p:sp>
        <p:nvSpPr>
          <p:cNvPr id="463" name="Shape 463"/>
          <p:cNvSpPr txBox="1"/>
          <p:nvPr/>
        </p:nvSpPr>
        <p:spPr>
          <a:xfrm>
            <a:off x="979125" y="983912"/>
            <a:ext cx="5085000" cy="1156500"/>
          </a:xfrm>
          <a:prstGeom prst="rect">
            <a:avLst/>
          </a:prstGeom>
          <a:noFill/>
          <a:ln>
            <a:noFill/>
          </a:ln>
        </p:spPr>
        <p:txBody>
          <a:bodyPr anchorCtr="0" anchor="t" bIns="91425" lIns="91425" rIns="91425" tIns="91425">
            <a:noAutofit/>
          </a:bodyPr>
          <a:lstStyle/>
          <a:p>
            <a:pPr lvl="0" rtl="0">
              <a:lnSpc>
                <a:spcPct val="100000"/>
              </a:lnSpc>
              <a:spcBef>
                <a:spcPts val="0"/>
              </a:spcBef>
              <a:buClr>
                <a:schemeClr val="dk2"/>
              </a:buClr>
              <a:buSzPct val="25000"/>
              <a:buFont typeface="Arial"/>
              <a:buNone/>
            </a:pPr>
            <a:r>
              <a:rPr b="1" lang="en" sz="2000">
                <a:solidFill>
                  <a:srgbClr val="1155CC"/>
                </a:solidFill>
                <a:latin typeface="Syncopate"/>
                <a:ea typeface="Syncopate"/>
                <a:cs typeface="Syncopate"/>
                <a:sym typeface="Syncopate"/>
              </a:rPr>
              <a:t>Essential Question:</a:t>
            </a:r>
          </a:p>
          <a:p>
            <a:pPr lvl="0" rtl="0" algn="ctr">
              <a:lnSpc>
                <a:spcPct val="100000"/>
              </a:lnSpc>
              <a:spcBef>
                <a:spcPts val="0"/>
              </a:spcBef>
              <a:buClr>
                <a:schemeClr val="dk2"/>
              </a:buClr>
              <a:buSzPct val="25000"/>
              <a:buFont typeface="Arial"/>
              <a:buNone/>
            </a:pPr>
            <a:r>
              <a:rPr b="1" i="1" lang="en" sz="2000">
                <a:solidFill>
                  <a:srgbClr val="990000"/>
                </a:solidFill>
              </a:rPr>
              <a:t>How can we use math to conserve electrical energy to reduce the use of fossil fuel?</a:t>
            </a:r>
          </a:p>
        </p:txBody>
      </p:sp>
      <p:pic>
        <p:nvPicPr>
          <p:cNvPr id="464" name="Shape 464"/>
          <p:cNvPicPr preferRelativeResize="0"/>
          <p:nvPr/>
        </p:nvPicPr>
        <p:blipFill rotWithShape="1">
          <a:blip r:embed="rId4">
            <a:alphaModFix/>
          </a:blip>
          <a:srcRect b="14030" l="0" r="0" t="0"/>
          <a:stretch/>
        </p:blipFill>
        <p:spPr>
          <a:xfrm>
            <a:off x="6077225" y="1627300"/>
            <a:ext cx="2922250" cy="2316274"/>
          </a:xfrm>
          <a:prstGeom prst="rect">
            <a:avLst/>
          </a:prstGeom>
          <a:noFill/>
          <a:ln>
            <a:noFill/>
          </a:ln>
        </p:spPr>
      </p:pic>
      <p:sp>
        <p:nvSpPr>
          <p:cNvPr id="465" name="Shape 465"/>
          <p:cNvSpPr txBox="1"/>
          <p:nvPr/>
        </p:nvSpPr>
        <p:spPr>
          <a:xfrm>
            <a:off x="5981050" y="3918050"/>
            <a:ext cx="3114600" cy="242400"/>
          </a:xfrm>
          <a:prstGeom prst="rect">
            <a:avLst/>
          </a:prstGeom>
          <a:noFill/>
          <a:ln>
            <a:noFill/>
          </a:ln>
        </p:spPr>
        <p:txBody>
          <a:bodyPr anchorCtr="0" anchor="ctr" bIns="91425" lIns="91425" rIns="91425" tIns="91425">
            <a:noAutofit/>
          </a:bodyPr>
          <a:lstStyle/>
          <a:p>
            <a:pPr lvl="0" rtl="0">
              <a:spcBef>
                <a:spcPts val="0"/>
              </a:spcBef>
              <a:buNone/>
            </a:pPr>
            <a:r>
              <a:rPr lang="en" sz="1000"/>
              <a:t>https://tr.pinterest.com/explore/cell-phone-humor/</a:t>
            </a:r>
          </a:p>
        </p:txBody>
      </p:sp>
      <p:sp>
        <p:nvSpPr>
          <p:cNvPr id="466" name="Shape 466"/>
          <p:cNvSpPr txBox="1"/>
          <p:nvPr/>
        </p:nvSpPr>
        <p:spPr>
          <a:xfrm>
            <a:off x="6924850" y="36175"/>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Unit Plans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Shape 471"/>
          <p:cNvSpPr/>
          <p:nvPr/>
        </p:nvSpPr>
        <p:spPr>
          <a:xfrm>
            <a:off x="0" y="0"/>
            <a:ext cx="9144000" cy="4191900"/>
          </a:xfrm>
          <a:prstGeom prst="rect">
            <a:avLst/>
          </a:prstGeom>
          <a:solidFill>
            <a:srgbClr val="0000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descr="giphy.gif" id="472" name="Shape 472"/>
          <p:cNvPicPr preferRelativeResize="0"/>
          <p:nvPr/>
        </p:nvPicPr>
        <p:blipFill rotWithShape="1">
          <a:blip r:embed="rId3">
            <a:alphaModFix/>
          </a:blip>
          <a:srcRect b="0" l="0" r="0" t="0"/>
          <a:stretch/>
        </p:blipFill>
        <p:spPr>
          <a:xfrm>
            <a:off x="6405773" y="157900"/>
            <a:ext cx="3056750" cy="1721773"/>
          </a:xfrm>
          <a:prstGeom prst="rect">
            <a:avLst/>
          </a:prstGeom>
          <a:noFill/>
          <a:ln>
            <a:noFill/>
          </a:ln>
        </p:spPr>
      </p:pic>
      <p:sp>
        <p:nvSpPr>
          <p:cNvPr id="473" name="Shape 473"/>
          <p:cNvSpPr txBox="1"/>
          <p:nvPr/>
        </p:nvSpPr>
        <p:spPr>
          <a:xfrm>
            <a:off x="3928400" y="1101025"/>
            <a:ext cx="2583599" cy="572699"/>
          </a:xfrm>
          <a:prstGeom prst="rect">
            <a:avLst/>
          </a:prstGeom>
          <a:solidFill>
            <a:srgbClr val="9900FF"/>
          </a:solid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0" i="0" lang="en" sz="1400" u="none" cap="none" strike="noStrike">
                <a:solidFill>
                  <a:srgbClr val="FFFFFF"/>
                </a:solidFill>
                <a:latin typeface="Arial"/>
                <a:ea typeface="Arial"/>
                <a:cs typeface="Arial"/>
                <a:sym typeface="Arial"/>
              </a:rPr>
              <a:t>How does a generator work?</a:t>
            </a:r>
          </a:p>
        </p:txBody>
      </p:sp>
      <p:sp>
        <p:nvSpPr>
          <p:cNvPr id="474" name="Shape 474"/>
          <p:cNvSpPr txBox="1"/>
          <p:nvPr/>
        </p:nvSpPr>
        <p:spPr>
          <a:xfrm>
            <a:off x="5603575" y="1515812"/>
            <a:ext cx="1769700" cy="572699"/>
          </a:xfrm>
          <a:prstGeom prst="rect">
            <a:avLst/>
          </a:prstGeom>
          <a:solidFill>
            <a:srgbClr val="D9D2E9"/>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(What are the parts of a generator?)</a:t>
            </a:r>
          </a:p>
        </p:txBody>
      </p:sp>
      <p:sp>
        <p:nvSpPr>
          <p:cNvPr id="475" name="Shape 475"/>
          <p:cNvSpPr txBox="1"/>
          <p:nvPr/>
        </p:nvSpPr>
        <p:spPr>
          <a:xfrm>
            <a:off x="4712875" y="3197700"/>
            <a:ext cx="2949299" cy="802199"/>
          </a:xfrm>
          <a:prstGeom prst="rect">
            <a:avLst/>
          </a:prstGeom>
          <a:solidFill>
            <a:srgbClr val="9900FF"/>
          </a:solid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0" i="0" lang="en" sz="1400" u="none" cap="none" strike="noStrike">
                <a:solidFill>
                  <a:srgbClr val="FFFFFF"/>
                </a:solidFill>
                <a:latin typeface="Arial"/>
                <a:ea typeface="Arial"/>
                <a:cs typeface="Arial"/>
                <a:sym typeface="Arial"/>
              </a:rPr>
              <a:t>What is the relationship between electron flow, electron potential, and resistance to flow?</a:t>
            </a:r>
          </a:p>
        </p:txBody>
      </p:sp>
      <p:sp>
        <p:nvSpPr>
          <p:cNvPr id="476" name="Shape 476"/>
          <p:cNvSpPr txBox="1"/>
          <p:nvPr/>
        </p:nvSpPr>
        <p:spPr>
          <a:xfrm>
            <a:off x="5225125" y="2323111"/>
            <a:ext cx="2949299" cy="572699"/>
          </a:xfrm>
          <a:prstGeom prst="rect">
            <a:avLst/>
          </a:prstGeom>
          <a:solidFill>
            <a:srgbClr val="9900FF"/>
          </a:solid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0" i="0" lang="en" sz="1400" u="none" cap="none" strike="noStrike">
                <a:solidFill>
                  <a:srgbClr val="FFFFFF"/>
                </a:solidFill>
                <a:latin typeface="Arial"/>
                <a:ea typeface="Arial"/>
                <a:cs typeface="Arial"/>
                <a:sym typeface="Arial"/>
              </a:rPr>
              <a:t>What is the relationship between magnetic fields and current flow?</a:t>
            </a:r>
          </a:p>
        </p:txBody>
      </p:sp>
      <p:sp>
        <p:nvSpPr>
          <p:cNvPr id="477" name="Shape 477"/>
          <p:cNvSpPr txBox="1"/>
          <p:nvPr/>
        </p:nvSpPr>
        <p:spPr>
          <a:xfrm>
            <a:off x="1179700" y="4404225"/>
            <a:ext cx="5851199" cy="460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1800" u="none" cap="none" strike="noStrike">
                <a:solidFill>
                  <a:srgbClr val="FFFFFF"/>
                </a:solidFill>
                <a:latin typeface="Arial"/>
                <a:ea typeface="Arial"/>
                <a:cs typeface="Arial"/>
                <a:sym typeface="Arial"/>
              </a:rPr>
              <a:t>DESIGN &amp; BUILD A</a:t>
            </a:r>
            <a:r>
              <a:rPr b="1" lang="en" sz="1800">
                <a:solidFill>
                  <a:srgbClr val="FFFFFF"/>
                </a:solidFill>
              </a:rPr>
              <a:t>N ELECTRIC </a:t>
            </a:r>
            <a:r>
              <a:rPr b="1" i="0" lang="en" sz="1800" u="none" cap="none" strike="noStrike">
                <a:solidFill>
                  <a:srgbClr val="FFFFFF"/>
                </a:solidFill>
                <a:latin typeface="Arial"/>
                <a:ea typeface="Arial"/>
                <a:cs typeface="Arial"/>
                <a:sym typeface="Arial"/>
              </a:rPr>
              <a:t>GENERATOR</a:t>
            </a:r>
          </a:p>
        </p:txBody>
      </p:sp>
      <p:sp>
        <p:nvSpPr>
          <p:cNvPr id="478" name="Shape 478"/>
          <p:cNvSpPr/>
          <p:nvPr/>
        </p:nvSpPr>
        <p:spPr>
          <a:xfrm rot="-2485695">
            <a:off x="4285463" y="1540175"/>
            <a:ext cx="660589" cy="389376"/>
          </a:xfrm>
          <a:prstGeom prst="righ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79" name="Shape 479"/>
          <p:cNvSpPr/>
          <p:nvPr/>
        </p:nvSpPr>
        <p:spPr>
          <a:xfrm>
            <a:off x="4517300" y="2318111"/>
            <a:ext cx="660600" cy="389400"/>
          </a:xfrm>
          <a:prstGeom prst="righ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0" name="Shape 480"/>
          <p:cNvSpPr/>
          <p:nvPr/>
        </p:nvSpPr>
        <p:spPr>
          <a:xfrm rot="1411595">
            <a:off x="4281385" y="2895821"/>
            <a:ext cx="660613" cy="389356"/>
          </a:xfrm>
          <a:prstGeom prst="rightArrow">
            <a:avLst>
              <a:gd fmla="val 50000" name="adj1"/>
              <a:gd fmla="val 50000" name="adj2"/>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1" name="Shape 481"/>
          <p:cNvSpPr txBox="1"/>
          <p:nvPr/>
        </p:nvSpPr>
        <p:spPr>
          <a:xfrm>
            <a:off x="979125" y="4262675"/>
            <a:ext cx="2843100" cy="200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MICHAEL SULLIVAN</a:t>
            </a:r>
          </a:p>
        </p:txBody>
      </p:sp>
      <p:sp>
        <p:nvSpPr>
          <p:cNvPr id="482" name="Shape 482"/>
          <p:cNvSpPr txBox="1"/>
          <p:nvPr>
            <p:ph type="title"/>
          </p:nvPr>
        </p:nvSpPr>
        <p:spPr>
          <a:xfrm>
            <a:off x="311700" y="322375"/>
            <a:ext cx="5964300"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1" i="0" lang="en" sz="3000" u="none" cap="none" strike="noStrike">
                <a:solidFill>
                  <a:srgbClr val="FFFFFF"/>
                </a:solidFill>
                <a:latin typeface="Arial"/>
                <a:ea typeface="Arial"/>
                <a:cs typeface="Arial"/>
                <a:sym typeface="Arial"/>
              </a:rPr>
              <a:t>Ready Access to Energy</a:t>
            </a:r>
          </a:p>
        </p:txBody>
      </p:sp>
      <p:sp>
        <p:nvSpPr>
          <p:cNvPr id="483" name="Shape 483"/>
          <p:cNvSpPr/>
          <p:nvPr/>
        </p:nvSpPr>
        <p:spPr>
          <a:xfrm>
            <a:off x="212425" y="1655525"/>
            <a:ext cx="660600" cy="620700"/>
          </a:xfrm>
          <a:prstGeom prst="ellipse">
            <a:avLst/>
          </a:prstGeom>
          <a:solidFill>
            <a:srgbClr val="FF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4" name="Shape 484"/>
          <p:cNvSpPr txBox="1"/>
          <p:nvPr/>
        </p:nvSpPr>
        <p:spPr>
          <a:xfrm>
            <a:off x="542675" y="1879675"/>
            <a:ext cx="4034399" cy="1227000"/>
          </a:xfrm>
          <a:prstGeom prst="rect">
            <a:avLst/>
          </a:prstGeom>
          <a:solidFill>
            <a:srgbClr val="FF0000"/>
          </a:solid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2400" u="none" cap="none" strike="noStrike">
                <a:solidFill>
                  <a:srgbClr val="FFFFFF"/>
                </a:solidFill>
                <a:latin typeface="Arial"/>
                <a:ea typeface="Arial"/>
                <a:cs typeface="Arial"/>
                <a:sym typeface="Arial"/>
              </a:rPr>
              <a:t>How can we recharge a battery when power outlets are not available?</a:t>
            </a:r>
          </a:p>
        </p:txBody>
      </p:sp>
      <p:sp>
        <p:nvSpPr>
          <p:cNvPr id="485" name="Shape 485"/>
          <p:cNvSpPr/>
          <p:nvPr/>
        </p:nvSpPr>
        <p:spPr>
          <a:xfrm>
            <a:off x="3845825" y="1042075"/>
            <a:ext cx="141600" cy="141600"/>
          </a:xfrm>
          <a:prstGeom prst="ellipse">
            <a:avLst/>
          </a:prstGeom>
          <a:solidFill>
            <a:srgbClr val="9900FF"/>
          </a:solidFill>
          <a:ln cap="flat" cmpd="sng" w="9525">
            <a:solidFill>
              <a:srgbClr val="9900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6" name="Shape 486"/>
          <p:cNvSpPr/>
          <p:nvPr/>
        </p:nvSpPr>
        <p:spPr>
          <a:xfrm>
            <a:off x="5149400" y="2276225"/>
            <a:ext cx="141600" cy="141600"/>
          </a:xfrm>
          <a:prstGeom prst="ellipse">
            <a:avLst/>
          </a:prstGeom>
          <a:solidFill>
            <a:srgbClr val="9900FF"/>
          </a:solidFill>
          <a:ln cap="flat" cmpd="sng" w="9525">
            <a:solidFill>
              <a:srgbClr val="9900FF"/>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87" name="Shape 487"/>
          <p:cNvSpPr/>
          <p:nvPr/>
        </p:nvSpPr>
        <p:spPr>
          <a:xfrm>
            <a:off x="5554475" y="1448525"/>
            <a:ext cx="141600" cy="141600"/>
          </a:xfrm>
          <a:prstGeom prst="ellipse">
            <a:avLst/>
          </a:prstGeom>
          <a:solidFill>
            <a:srgbClr val="D9D2E9"/>
          </a:solidFill>
          <a:ln cap="flat" cmpd="sng" w="9525">
            <a:solidFill>
              <a:srgbClr val="D9D2E9"/>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descr="Thunder - Free illustrations on Pixabay" id="488" name="Shape 488"/>
          <p:cNvPicPr preferRelativeResize="0"/>
          <p:nvPr/>
        </p:nvPicPr>
        <p:blipFill rotWithShape="1">
          <a:blip r:embed="rId4">
            <a:alphaModFix/>
          </a:blip>
          <a:srcRect b="0" l="0" r="0" t="0"/>
          <a:stretch/>
        </p:blipFill>
        <p:spPr>
          <a:xfrm>
            <a:off x="1659300" y="905825"/>
            <a:ext cx="1035549" cy="1068199"/>
          </a:xfrm>
          <a:prstGeom prst="rect">
            <a:avLst/>
          </a:prstGeom>
          <a:noFill/>
          <a:ln>
            <a:noFill/>
          </a:ln>
        </p:spPr>
      </p:pic>
      <p:sp>
        <p:nvSpPr>
          <p:cNvPr id="489" name="Shape 489"/>
          <p:cNvSpPr txBox="1"/>
          <p:nvPr/>
        </p:nvSpPr>
        <p:spPr>
          <a:xfrm>
            <a:off x="4341300" y="4663725"/>
            <a:ext cx="2843100" cy="200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Princeton High School STEM Program</a:t>
            </a:r>
          </a:p>
        </p:txBody>
      </p:sp>
      <p:sp>
        <p:nvSpPr>
          <p:cNvPr id="490" name="Shape 490"/>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491" name="Shape 491"/>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32</a:t>
            </a:r>
          </a:p>
        </p:txBody>
      </p:sp>
      <p:sp>
        <p:nvSpPr>
          <p:cNvPr id="492" name="Shape 492"/>
          <p:cNvSpPr txBox="1"/>
          <p:nvPr/>
        </p:nvSpPr>
        <p:spPr>
          <a:xfrm>
            <a:off x="6924850" y="36175"/>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solidFill>
                  <a:srgbClr val="FFFFFF"/>
                </a:solidFill>
              </a:rPr>
              <a:t>Unit Plans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Shape 497"/>
          <p:cNvSpPr txBox="1"/>
          <p:nvPr>
            <p:ph type="title"/>
          </p:nvPr>
        </p:nvSpPr>
        <p:spPr>
          <a:xfrm>
            <a:off x="311700" y="445025"/>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0" i="0" lang="en" sz="2800" u="none" cap="none" strike="noStrike">
                <a:solidFill>
                  <a:schemeClr val="dk1"/>
                </a:solidFill>
                <a:latin typeface="Arial"/>
                <a:ea typeface="Arial"/>
                <a:cs typeface="Arial"/>
                <a:sym typeface="Arial"/>
              </a:rPr>
              <a:t>Questions? </a:t>
            </a:r>
          </a:p>
        </p:txBody>
      </p:sp>
      <p:sp>
        <p:nvSpPr>
          <p:cNvPr id="498" name="Shape 498"/>
          <p:cNvSpPr txBox="1"/>
          <p:nvPr>
            <p:ph idx="1" type="body"/>
          </p:nvPr>
        </p:nvSpPr>
        <p:spPr>
          <a:xfrm>
            <a:off x="908375" y="1152475"/>
            <a:ext cx="7923899" cy="34164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2"/>
              </a:buClr>
              <a:buSzPct val="250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0" i="0" sz="1800" u="none" cap="none" strike="noStrike">
              <a:solidFill>
                <a:schemeClr val="dk2"/>
              </a:solidFill>
              <a:latin typeface="Arial"/>
              <a:ea typeface="Arial"/>
              <a:cs typeface="Arial"/>
              <a:sym typeface="Arial"/>
            </a:endParaRPr>
          </a:p>
        </p:txBody>
      </p:sp>
      <p:pic>
        <p:nvPicPr>
          <p:cNvPr descr="Free illustration: Question Mark, Question, Mark - Free Image on ..." id="499" name="Shape 499"/>
          <p:cNvPicPr preferRelativeResize="0"/>
          <p:nvPr/>
        </p:nvPicPr>
        <p:blipFill rotWithShape="1">
          <a:blip r:embed="rId3">
            <a:alphaModFix/>
          </a:blip>
          <a:srcRect b="0" l="0" r="0" t="0"/>
          <a:stretch/>
        </p:blipFill>
        <p:spPr>
          <a:xfrm>
            <a:off x="6840475" y="0"/>
            <a:ext cx="2303524" cy="2303524"/>
          </a:xfrm>
          <a:prstGeom prst="rect">
            <a:avLst/>
          </a:prstGeom>
          <a:noFill/>
          <a:ln>
            <a:noFill/>
          </a:ln>
        </p:spPr>
      </p:pic>
      <p:sp>
        <p:nvSpPr>
          <p:cNvPr id="500" name="Shape 500"/>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501" name="Shape 501"/>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 sz="3000" u="none" cap="none" strike="noStrike">
                <a:solidFill>
                  <a:srgbClr val="FFFFFF"/>
                </a:solidFill>
                <a:latin typeface="Arial"/>
                <a:ea typeface="Arial"/>
                <a:cs typeface="Arial"/>
                <a:sym typeface="Arial"/>
              </a:rPr>
              <a:t>3</a:t>
            </a:r>
            <a:r>
              <a:rPr b="1" lang="en" sz="3000">
                <a:solidFill>
                  <a:srgbClr val="FFFFFF"/>
                </a:solidFill>
              </a:rPr>
              <a:t>3</a:t>
            </a:r>
          </a:p>
        </p:txBody>
      </p:sp>
      <p:sp>
        <p:nvSpPr>
          <p:cNvPr id="502" name="Shape 502"/>
          <p:cNvSpPr txBox="1"/>
          <p:nvPr/>
        </p:nvSpPr>
        <p:spPr>
          <a:xfrm>
            <a:off x="1006925" y="4390575"/>
            <a:ext cx="3084300" cy="580500"/>
          </a:xfrm>
          <a:prstGeom prst="rect">
            <a:avLst/>
          </a:prstGeom>
          <a:noFill/>
          <a:ln>
            <a:noFill/>
          </a:ln>
        </p:spPr>
        <p:txBody>
          <a:bodyPr anchorCtr="0" anchor="t" bIns="91425" lIns="91425" rIns="91425" tIns="91425">
            <a:noAutofit/>
          </a:bodyPr>
          <a:lstStyle/>
          <a:p>
            <a:pPr lvl="0" rtl="0">
              <a:spcBef>
                <a:spcPts val="0"/>
              </a:spcBef>
              <a:buNone/>
            </a:pPr>
            <a:r>
              <a:rPr b="1" lang="en" sz="1800">
                <a:solidFill>
                  <a:srgbClr val="FFFFFF"/>
                </a:solidFill>
              </a:rPr>
              <a:t>Grant ID No.: EC-1404766</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Shape 13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133" name="Shape 133"/>
          <p:cNvSpPr txBox="1"/>
          <p:nvPr/>
        </p:nvSpPr>
        <p:spPr>
          <a:xfrm>
            <a:off x="2027475" y="61200"/>
            <a:ext cx="2170800" cy="519000"/>
          </a:xfrm>
          <a:prstGeom prst="rect">
            <a:avLst/>
          </a:prstGeom>
          <a:noFill/>
          <a:ln>
            <a:noFill/>
          </a:ln>
        </p:spPr>
        <p:txBody>
          <a:bodyPr anchorCtr="0" anchor="t" bIns="91425" lIns="91425" rIns="91425" tIns="91425">
            <a:noAutofit/>
          </a:bodyPr>
          <a:lstStyle/>
          <a:p>
            <a:pPr indent="0" lvl="0" marL="0" marR="0" rtl="0">
              <a:lnSpc>
                <a:spcPct val="100000"/>
              </a:lnSpc>
              <a:spcBef>
                <a:spcPts val="0"/>
              </a:spcBef>
              <a:spcAft>
                <a:spcPts val="0"/>
              </a:spcAft>
              <a:buClr>
                <a:srgbClr val="000000"/>
              </a:buClr>
              <a:buSzPct val="25000"/>
              <a:buFont typeface="Arial"/>
              <a:buNone/>
            </a:pPr>
            <a:r>
              <a:rPr b="1" lang="en" sz="3000"/>
              <a:t>Abstract</a:t>
            </a:r>
          </a:p>
        </p:txBody>
      </p:sp>
      <p:sp>
        <p:nvSpPr>
          <p:cNvPr id="134" name="Shape 134"/>
          <p:cNvSpPr txBox="1"/>
          <p:nvPr/>
        </p:nvSpPr>
        <p:spPr>
          <a:xfrm>
            <a:off x="890250" y="4461775"/>
            <a:ext cx="5961900" cy="7965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rgbClr val="FFFFFF"/>
                </a:solidFill>
              </a:rPr>
              <a:t>Li-S Batteries</a:t>
            </a:r>
          </a:p>
        </p:txBody>
      </p:sp>
      <p:sp>
        <p:nvSpPr>
          <p:cNvPr id="135" name="Shape 135"/>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2</a:t>
            </a:r>
          </a:p>
        </p:txBody>
      </p:sp>
      <p:sp>
        <p:nvSpPr>
          <p:cNvPr id="136" name="Shape 136"/>
          <p:cNvSpPr txBox="1"/>
          <p:nvPr/>
        </p:nvSpPr>
        <p:spPr>
          <a:xfrm>
            <a:off x="2139600" y="522600"/>
            <a:ext cx="7004400" cy="3168000"/>
          </a:xfrm>
          <a:prstGeom prst="rect">
            <a:avLst/>
          </a:prstGeom>
          <a:noFill/>
          <a:ln>
            <a:noFill/>
          </a:ln>
        </p:spPr>
        <p:txBody>
          <a:bodyPr anchorCtr="0" anchor="t" bIns="91425" lIns="91425" rIns="91425" tIns="91425">
            <a:noAutofit/>
          </a:bodyPr>
          <a:lstStyle/>
          <a:p>
            <a:pPr indent="-381000" lvl="0" marL="457200" rtl="0">
              <a:spcBef>
                <a:spcPts val="0"/>
              </a:spcBef>
              <a:buSzPct val="100000"/>
              <a:buChar char="●"/>
            </a:pPr>
            <a:r>
              <a:rPr b="1" lang="en" sz="2400"/>
              <a:t>Wind, water, solar → need better batteries</a:t>
            </a:r>
          </a:p>
          <a:p>
            <a:pPr lvl="0" rtl="0">
              <a:spcBef>
                <a:spcPts val="0"/>
              </a:spcBef>
              <a:buNone/>
            </a:pPr>
            <a:r>
              <a:t/>
            </a:r>
            <a:endParaRPr b="1" sz="2400"/>
          </a:p>
          <a:p>
            <a:pPr indent="-381000" lvl="0" marL="457200" rtl="0">
              <a:spcBef>
                <a:spcPts val="0"/>
              </a:spcBef>
              <a:buSzPct val="100000"/>
              <a:buChar char="●"/>
            </a:pPr>
            <a:r>
              <a:rPr b="1" lang="en" sz="2400">
                <a:solidFill>
                  <a:srgbClr val="9900FF"/>
                </a:solidFill>
              </a:rPr>
              <a:t>Li-S</a:t>
            </a:r>
            <a:r>
              <a:rPr b="1" lang="en" sz="2400"/>
              <a:t> = 5x energy density of current batteries</a:t>
            </a:r>
          </a:p>
          <a:p>
            <a:pPr lvl="0" rtl="0">
              <a:spcBef>
                <a:spcPts val="0"/>
              </a:spcBef>
              <a:buNone/>
            </a:pPr>
            <a:r>
              <a:t/>
            </a:r>
            <a:endParaRPr b="1" sz="2400"/>
          </a:p>
          <a:p>
            <a:pPr indent="-381000" lvl="0" marL="457200" rtl="0">
              <a:spcBef>
                <a:spcPts val="0"/>
              </a:spcBef>
              <a:buSzPct val="100000"/>
              <a:buChar char="●"/>
            </a:pPr>
            <a:r>
              <a:rPr b="1" lang="en" sz="2400"/>
              <a:t>Chief technical obstacle:  </a:t>
            </a:r>
          </a:p>
          <a:p>
            <a:pPr indent="0" lvl="0" marL="457200" rtl="0">
              <a:spcBef>
                <a:spcPts val="0"/>
              </a:spcBef>
              <a:buNone/>
            </a:pPr>
            <a:r>
              <a:rPr b="1" lang="en" sz="2400"/>
              <a:t>polysulfide shuttling reduces cyclability </a:t>
            </a:r>
          </a:p>
          <a:p>
            <a:pPr lvl="0" rtl="0">
              <a:spcBef>
                <a:spcPts val="0"/>
              </a:spcBef>
              <a:buNone/>
            </a:pPr>
            <a:r>
              <a:t/>
            </a:r>
            <a:endParaRPr b="1" sz="2400"/>
          </a:p>
          <a:p>
            <a:pPr indent="-381000" lvl="0" marL="457200" rtl="0">
              <a:spcBef>
                <a:spcPts val="0"/>
              </a:spcBef>
              <a:buSzPct val="100000"/>
              <a:buChar char="●"/>
            </a:pPr>
            <a:r>
              <a:rPr b="1" lang="en" sz="2400"/>
              <a:t>Proposed solution: </a:t>
            </a:r>
          </a:p>
          <a:p>
            <a:pPr indent="457200" lvl="0" marL="0" rtl="0">
              <a:spcBef>
                <a:spcPts val="0"/>
              </a:spcBef>
              <a:buNone/>
            </a:pPr>
            <a:r>
              <a:rPr b="1" lang="en" sz="3000">
                <a:solidFill>
                  <a:srgbClr val="FF0000"/>
                </a:solidFill>
              </a:rPr>
              <a:t>laser milled 3D graphene</a:t>
            </a:r>
          </a:p>
        </p:txBody>
      </p:sp>
      <p:pic>
        <p:nvPicPr>
          <p:cNvPr descr="20170621_151351.jpg" id="137" name="Shape 137"/>
          <p:cNvPicPr preferRelativeResize="0"/>
          <p:nvPr/>
        </p:nvPicPr>
        <p:blipFill rotWithShape="1">
          <a:blip r:embed="rId3">
            <a:alphaModFix/>
          </a:blip>
          <a:srcRect b="37991" l="0" r="0" t="28176"/>
          <a:stretch/>
        </p:blipFill>
        <p:spPr>
          <a:xfrm rot="-5400000">
            <a:off x="-289224" y="1156712"/>
            <a:ext cx="2893199" cy="1740175"/>
          </a:xfrm>
          <a:prstGeom prst="rect">
            <a:avLst/>
          </a:prstGeom>
          <a:noFill/>
          <a:ln>
            <a:noFill/>
          </a:ln>
        </p:spPr>
      </p:pic>
      <p:sp>
        <p:nvSpPr>
          <p:cNvPr id="138" name="Shape 138"/>
          <p:cNvSpPr/>
          <p:nvPr/>
        </p:nvSpPr>
        <p:spPr>
          <a:xfrm>
            <a:off x="3594150" y="3001675"/>
            <a:ext cx="1955700" cy="1460100"/>
          </a:xfrm>
          <a:prstGeom prst="mathMultiply">
            <a:avLst>
              <a:gd fmla="val 23520" name="adj1"/>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Shape 143"/>
          <p:cNvSpPr txBox="1"/>
          <p:nvPr>
            <p:ph type="title"/>
          </p:nvPr>
        </p:nvSpPr>
        <p:spPr>
          <a:xfrm>
            <a:off x="311700" y="445025"/>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1" i="0" lang="en" sz="2800" u="none" cap="none" strike="noStrike">
                <a:solidFill>
                  <a:schemeClr val="dk1"/>
                </a:solidFill>
              </a:rPr>
              <a:t>Introduction</a:t>
            </a:r>
          </a:p>
        </p:txBody>
      </p:sp>
      <p:sp>
        <p:nvSpPr>
          <p:cNvPr id="144" name="Shape 144"/>
          <p:cNvSpPr txBox="1"/>
          <p:nvPr>
            <p:ph idx="1" type="body"/>
          </p:nvPr>
        </p:nvSpPr>
        <p:spPr>
          <a:xfrm>
            <a:off x="1004850" y="1152475"/>
            <a:ext cx="2452800" cy="2049600"/>
          </a:xfrm>
          <a:prstGeom prst="rect">
            <a:avLst/>
          </a:prstGeom>
          <a:noFill/>
          <a:ln>
            <a:noFill/>
          </a:ln>
        </p:spPr>
        <p:txBody>
          <a:bodyPr anchorCtr="0" anchor="t" bIns="91425" lIns="91425" rIns="91425" tIns="91425">
            <a:noAutofit/>
          </a:bodyPr>
          <a:lstStyle/>
          <a:p>
            <a:pPr indent="0" lvl="0" marL="0" marR="0" rtl="0" algn="l">
              <a:lnSpc>
                <a:spcPct val="115000"/>
              </a:lnSpc>
              <a:spcBef>
                <a:spcPts val="1600"/>
              </a:spcBef>
              <a:spcAft>
                <a:spcPts val="0"/>
              </a:spcAft>
              <a:buClr>
                <a:srgbClr val="0000FF"/>
              </a:buClr>
              <a:buSzPct val="25000"/>
              <a:buFont typeface="Arial"/>
              <a:buNone/>
            </a:pPr>
            <a:r>
              <a:rPr b="0" i="0" lang="en" sz="2400" u="none" cap="none" strike="noStrike">
                <a:solidFill>
                  <a:srgbClr val="0000FF"/>
                </a:solidFill>
                <a:latin typeface="Arial"/>
                <a:ea typeface="Arial"/>
                <a:cs typeface="Arial"/>
                <a:sym typeface="Arial"/>
              </a:rPr>
              <a:t>We need energy storage that performs like </a:t>
            </a:r>
            <a:r>
              <a:rPr b="1" i="0" lang="en" sz="2400" u="none" cap="none" strike="noStrike">
                <a:solidFill>
                  <a:srgbClr val="0000FF"/>
                </a:solidFill>
              </a:rPr>
              <a:t>fossil fuels</a:t>
            </a:r>
          </a:p>
        </p:txBody>
      </p:sp>
      <p:pic>
        <p:nvPicPr>
          <p:cNvPr id="145" name="Shape 145"/>
          <p:cNvPicPr preferRelativeResize="0"/>
          <p:nvPr/>
        </p:nvPicPr>
        <p:blipFill rotWithShape="1">
          <a:blip r:embed="rId3">
            <a:alphaModFix/>
          </a:blip>
          <a:srcRect b="0" l="0" r="0" t="0"/>
          <a:stretch/>
        </p:blipFill>
        <p:spPr>
          <a:xfrm>
            <a:off x="4193774" y="255474"/>
            <a:ext cx="4638600" cy="3794100"/>
          </a:xfrm>
          <a:prstGeom prst="rect">
            <a:avLst/>
          </a:prstGeom>
          <a:noFill/>
          <a:ln>
            <a:noFill/>
          </a:ln>
        </p:spPr>
      </p:pic>
      <p:sp>
        <p:nvSpPr>
          <p:cNvPr id="146" name="Shape 146"/>
          <p:cNvSpPr txBox="1"/>
          <p:nvPr/>
        </p:nvSpPr>
        <p:spPr>
          <a:xfrm>
            <a:off x="1156100" y="4353100"/>
            <a:ext cx="4750500" cy="572699"/>
          </a:xfrm>
          <a:prstGeom prst="rect">
            <a:avLst/>
          </a:prstGeom>
          <a:noFill/>
          <a:ln>
            <a:noFill/>
          </a:ln>
        </p:spPr>
        <p:txBody>
          <a:bodyPr anchorCtr="0" anchor="ctr" bIns="91425" lIns="91425" rIns="91425" tIns="91425">
            <a:noAutofit/>
          </a:bodyPr>
          <a:lstStyle/>
          <a:p>
            <a:pPr indent="0" lvl="0" marL="0" marR="0" rtl="0" algn="l">
              <a:lnSpc>
                <a:spcPct val="115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Abruña, H. D., Yassuyuki, K., Henderson, J. C. (2008). “Batteries and electrochemical capacitors.” Physics Today, December, 2008.</a:t>
            </a:r>
          </a:p>
        </p:txBody>
      </p:sp>
      <p:sp>
        <p:nvSpPr>
          <p:cNvPr id="147" name="Shape 14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148" name="Shape 148"/>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3</a:t>
            </a:r>
          </a:p>
        </p:txBody>
      </p:sp>
      <p:sp>
        <p:nvSpPr>
          <p:cNvPr id="149" name="Shape 149"/>
          <p:cNvSpPr txBox="1"/>
          <p:nvPr/>
        </p:nvSpPr>
        <p:spPr>
          <a:xfrm>
            <a:off x="7001050" y="-76200"/>
            <a:ext cx="2170800" cy="519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Font typeface="Arial"/>
              <a:buNone/>
            </a:pPr>
            <a:r>
              <a:rPr b="1" lang="en"/>
              <a:t>Literature Review</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ph type="title"/>
          </p:nvPr>
        </p:nvSpPr>
        <p:spPr>
          <a:xfrm>
            <a:off x="804900" y="632400"/>
            <a:ext cx="2850000" cy="25200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lang="en" sz="3600"/>
              <a:t>Lithium sulfur: </a:t>
            </a:r>
          </a:p>
          <a:p>
            <a:pPr indent="0" lvl="0" marL="0" marR="0" rtl="0" algn="r">
              <a:lnSpc>
                <a:spcPct val="100000"/>
              </a:lnSpc>
              <a:spcBef>
                <a:spcPts val="0"/>
              </a:spcBef>
              <a:spcAft>
                <a:spcPts val="0"/>
              </a:spcAft>
              <a:buClr>
                <a:schemeClr val="dk1"/>
              </a:buClr>
              <a:buSzPct val="25000"/>
              <a:buFont typeface="Arial"/>
              <a:buNone/>
            </a:pPr>
            <a:r>
              <a:rPr b="1" lang="en" sz="3600"/>
              <a:t>an obvious choice</a:t>
            </a:r>
          </a:p>
        </p:txBody>
      </p:sp>
      <p:sp>
        <p:nvSpPr>
          <p:cNvPr id="155" name="Shape 155"/>
          <p:cNvSpPr txBox="1"/>
          <p:nvPr/>
        </p:nvSpPr>
        <p:spPr>
          <a:xfrm>
            <a:off x="1226900" y="4416025"/>
            <a:ext cx="5733300" cy="5960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Abruña, H. D., Yassuyuki, K., Henderson, J. C. (2008). “Batteries and electrochemical capacitors.” Physics Today, December, 2008.</a:t>
            </a:r>
          </a:p>
        </p:txBody>
      </p:sp>
      <p:pic>
        <p:nvPicPr>
          <p:cNvPr id="156" name="Shape 156"/>
          <p:cNvPicPr preferRelativeResize="0"/>
          <p:nvPr/>
        </p:nvPicPr>
        <p:blipFill rotWithShape="1">
          <a:blip r:embed="rId3">
            <a:alphaModFix/>
          </a:blip>
          <a:srcRect b="0" l="0" r="0" t="0"/>
          <a:stretch/>
        </p:blipFill>
        <p:spPr>
          <a:xfrm>
            <a:off x="4170725" y="211375"/>
            <a:ext cx="4312149" cy="3941725"/>
          </a:xfrm>
          <a:prstGeom prst="rect">
            <a:avLst/>
          </a:prstGeom>
          <a:noFill/>
          <a:ln>
            <a:noFill/>
          </a:ln>
        </p:spPr>
      </p:pic>
      <p:sp>
        <p:nvSpPr>
          <p:cNvPr id="157" name="Shape 157"/>
          <p:cNvSpPr/>
          <p:nvPr/>
        </p:nvSpPr>
        <p:spPr>
          <a:xfrm>
            <a:off x="4903675" y="346025"/>
            <a:ext cx="424800" cy="389400"/>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8" name="Shape 158"/>
          <p:cNvSpPr/>
          <p:nvPr/>
        </p:nvSpPr>
        <p:spPr>
          <a:xfrm>
            <a:off x="8047650" y="1987549"/>
            <a:ext cx="424800" cy="389400"/>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9" name="Shape 159"/>
          <p:cNvSpPr txBox="1"/>
          <p:nvPr/>
        </p:nvSpPr>
        <p:spPr>
          <a:xfrm>
            <a:off x="6924850" y="-76200"/>
            <a:ext cx="2170799" cy="518999"/>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Literature Review</a:t>
            </a:r>
          </a:p>
        </p:txBody>
      </p:sp>
      <p:sp>
        <p:nvSpPr>
          <p:cNvPr id="160" name="Shape 160"/>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161" name="Shape 161"/>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4</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Shape 166"/>
          <p:cNvSpPr txBox="1"/>
          <p:nvPr/>
        </p:nvSpPr>
        <p:spPr>
          <a:xfrm>
            <a:off x="6924850" y="0"/>
            <a:ext cx="2170799" cy="518999"/>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Literature Review</a:t>
            </a:r>
          </a:p>
        </p:txBody>
      </p:sp>
      <p:sp>
        <p:nvSpPr>
          <p:cNvPr id="167" name="Shape 167"/>
          <p:cNvSpPr txBox="1"/>
          <p:nvPr>
            <p:ph type="title"/>
          </p:nvPr>
        </p:nvSpPr>
        <p:spPr>
          <a:xfrm>
            <a:off x="-284850" y="871975"/>
            <a:ext cx="3134699" cy="2318400"/>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4800" u="none" cap="none" strike="noStrike">
                <a:solidFill>
                  <a:schemeClr val="dk1"/>
                </a:solidFill>
                <a:latin typeface="Arial"/>
                <a:ea typeface="Arial"/>
                <a:cs typeface="Arial"/>
                <a:sym typeface="Arial"/>
              </a:rPr>
              <a:t>Redox Reaction </a:t>
            </a:r>
          </a:p>
        </p:txBody>
      </p:sp>
      <p:sp>
        <p:nvSpPr>
          <p:cNvPr id="168" name="Shape 16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169" name="Shape 169"/>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5</a:t>
            </a:r>
          </a:p>
        </p:txBody>
      </p:sp>
      <p:pic>
        <p:nvPicPr>
          <p:cNvPr id="170" name="Shape 170"/>
          <p:cNvPicPr preferRelativeResize="0"/>
          <p:nvPr/>
        </p:nvPicPr>
        <p:blipFill rotWithShape="1">
          <a:blip r:embed="rId3">
            <a:alphaModFix/>
          </a:blip>
          <a:srcRect b="0" l="0" r="0" t="0"/>
          <a:stretch/>
        </p:blipFill>
        <p:spPr>
          <a:xfrm>
            <a:off x="2801574" y="519000"/>
            <a:ext cx="6281579" cy="3542825"/>
          </a:xfrm>
          <a:prstGeom prst="rect">
            <a:avLst/>
          </a:prstGeom>
          <a:noFill/>
          <a:ln>
            <a:noFill/>
          </a:ln>
        </p:spPr>
      </p:pic>
      <p:sp>
        <p:nvSpPr>
          <p:cNvPr id="171" name="Shape 171"/>
          <p:cNvSpPr txBox="1"/>
          <p:nvPr/>
        </p:nvSpPr>
        <p:spPr>
          <a:xfrm>
            <a:off x="1062150" y="4358000"/>
            <a:ext cx="5645699" cy="596099"/>
          </a:xfrm>
          <a:prstGeom prst="rect">
            <a:avLst/>
          </a:prstGeom>
          <a:noFill/>
          <a:ln>
            <a:noFill/>
          </a:ln>
        </p:spPr>
        <p:txBody>
          <a:bodyPr anchorCtr="0" anchor="ctr" bIns="91425" lIns="91425" rIns="91425" tIns="91425">
            <a:noAutofit/>
          </a:bodyPr>
          <a:lstStyle/>
          <a:p>
            <a:pPr indent="0" lvl="0" marL="0" marR="0" rtl="0" algn="l">
              <a:lnSpc>
                <a:spcPct val="115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http://session.masteringchemistry.com/problemAsset/1352502/3/Figure_P20.5.jpg</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id="176" name="Shape 176"/>
          <p:cNvPicPr preferRelativeResize="0"/>
          <p:nvPr/>
        </p:nvPicPr>
        <p:blipFill rotWithShape="1">
          <a:blip r:embed="rId3">
            <a:alphaModFix/>
          </a:blip>
          <a:srcRect b="0" l="0" r="0" t="0"/>
          <a:stretch/>
        </p:blipFill>
        <p:spPr>
          <a:xfrm>
            <a:off x="431925" y="1081675"/>
            <a:ext cx="4914973" cy="2940674"/>
          </a:xfrm>
          <a:prstGeom prst="rect">
            <a:avLst/>
          </a:prstGeom>
          <a:noFill/>
          <a:ln>
            <a:noFill/>
          </a:ln>
        </p:spPr>
      </p:pic>
      <p:pic>
        <p:nvPicPr>
          <p:cNvPr id="177" name="Shape 177"/>
          <p:cNvPicPr preferRelativeResize="0"/>
          <p:nvPr/>
        </p:nvPicPr>
        <p:blipFill rotWithShape="1">
          <a:blip r:embed="rId4">
            <a:alphaModFix/>
          </a:blip>
          <a:srcRect b="0" l="0" r="0" t="0"/>
          <a:stretch/>
        </p:blipFill>
        <p:spPr>
          <a:xfrm>
            <a:off x="5707737" y="1598325"/>
            <a:ext cx="3028949" cy="2305050"/>
          </a:xfrm>
          <a:prstGeom prst="rect">
            <a:avLst/>
          </a:prstGeom>
          <a:noFill/>
          <a:ln>
            <a:noFill/>
          </a:ln>
        </p:spPr>
      </p:pic>
      <p:sp>
        <p:nvSpPr>
          <p:cNvPr id="178" name="Shape 178"/>
          <p:cNvSpPr txBox="1"/>
          <p:nvPr/>
        </p:nvSpPr>
        <p:spPr>
          <a:xfrm>
            <a:off x="0" y="66225"/>
            <a:ext cx="5575199" cy="924899"/>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r>
              <a:rPr b="1" i="0" lang="en" sz="2400" u="none" cap="none" strike="noStrike">
                <a:solidFill>
                  <a:schemeClr val="dk1"/>
                </a:solidFill>
                <a:latin typeface="Arial"/>
                <a:ea typeface="Arial"/>
                <a:cs typeface="Arial"/>
                <a:sym typeface="Arial"/>
              </a:rPr>
              <a:t>Redox Chemistry of Li-S Battery</a:t>
            </a:r>
          </a:p>
        </p:txBody>
      </p:sp>
      <p:sp>
        <p:nvSpPr>
          <p:cNvPr id="179" name="Shape 179"/>
          <p:cNvSpPr txBox="1"/>
          <p:nvPr/>
        </p:nvSpPr>
        <p:spPr>
          <a:xfrm>
            <a:off x="1062150" y="4358000"/>
            <a:ext cx="2857499" cy="596099"/>
          </a:xfrm>
          <a:prstGeom prst="rect">
            <a:avLst/>
          </a:prstGeom>
          <a:noFill/>
          <a:ln>
            <a:noFill/>
          </a:ln>
        </p:spPr>
        <p:txBody>
          <a:bodyPr anchorCtr="0" anchor="ctr" bIns="91425" lIns="91425" rIns="91425" tIns="91425">
            <a:noAutofit/>
          </a:bodyPr>
          <a:lstStyle/>
          <a:p>
            <a:pPr indent="0" lvl="0" marL="0" marR="0" rtl="0" algn="l">
              <a:lnSpc>
                <a:spcPct val="115000"/>
              </a:lnSpc>
              <a:spcBef>
                <a:spcPts val="0"/>
              </a:spcBef>
              <a:spcAft>
                <a:spcPts val="0"/>
              </a:spcAft>
              <a:buClr>
                <a:srgbClr val="FFFFFF"/>
              </a:buClr>
              <a:buSzPct val="25000"/>
              <a:buFont typeface="Arial"/>
              <a:buNone/>
            </a:pPr>
            <a:r>
              <a:rPr b="0" i="1" lang="en" sz="900" u="none" cap="none" strike="noStrike">
                <a:solidFill>
                  <a:srgbClr val="FFFFFF"/>
                </a:solidFill>
                <a:latin typeface="Arial"/>
                <a:ea typeface="Arial"/>
                <a:cs typeface="Arial"/>
                <a:sym typeface="Arial"/>
              </a:rPr>
              <a:t>Chem. Soc. Rev. 2016, 45, 5605.</a:t>
            </a:r>
          </a:p>
        </p:txBody>
      </p:sp>
      <p:sp>
        <p:nvSpPr>
          <p:cNvPr id="180" name="Shape 180"/>
          <p:cNvSpPr txBox="1"/>
          <p:nvPr/>
        </p:nvSpPr>
        <p:spPr>
          <a:xfrm>
            <a:off x="6924850" y="0"/>
            <a:ext cx="2170799" cy="518999"/>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Literature Review</a:t>
            </a:r>
          </a:p>
        </p:txBody>
      </p:sp>
      <p:sp>
        <p:nvSpPr>
          <p:cNvPr id="181" name="Shape 18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182" name="Shape 182"/>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6</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pic>
        <p:nvPicPr>
          <p:cNvPr id="187" name="Shape 187"/>
          <p:cNvPicPr preferRelativeResize="0"/>
          <p:nvPr/>
        </p:nvPicPr>
        <p:blipFill rotWithShape="1">
          <a:blip r:embed="rId3">
            <a:alphaModFix/>
          </a:blip>
          <a:srcRect b="0" l="0" r="0" t="14704"/>
          <a:stretch/>
        </p:blipFill>
        <p:spPr>
          <a:xfrm>
            <a:off x="3350350" y="334248"/>
            <a:ext cx="5808774" cy="3739198"/>
          </a:xfrm>
          <a:prstGeom prst="rect">
            <a:avLst/>
          </a:prstGeom>
          <a:noFill/>
          <a:ln>
            <a:noFill/>
          </a:ln>
        </p:spPr>
      </p:pic>
      <p:sp>
        <p:nvSpPr>
          <p:cNvPr id="188" name="Shape 188"/>
          <p:cNvSpPr txBox="1"/>
          <p:nvPr>
            <p:ph type="title"/>
          </p:nvPr>
        </p:nvSpPr>
        <p:spPr>
          <a:xfrm>
            <a:off x="311700" y="334250"/>
            <a:ext cx="3557699" cy="25199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1" i="0" lang="en" sz="4800" u="none" cap="none" strike="noStrike">
                <a:solidFill>
                  <a:schemeClr val="dk1"/>
                </a:solidFill>
                <a:latin typeface="Arial"/>
                <a:ea typeface="Arial"/>
                <a:cs typeface="Arial"/>
                <a:sym typeface="Arial"/>
              </a:rPr>
              <a:t>The Li-S advantage over Li-ion</a:t>
            </a:r>
          </a:p>
        </p:txBody>
      </p:sp>
      <p:sp>
        <p:nvSpPr>
          <p:cNvPr id="189" name="Shape 189"/>
          <p:cNvSpPr txBox="1"/>
          <p:nvPr/>
        </p:nvSpPr>
        <p:spPr>
          <a:xfrm>
            <a:off x="1226900" y="4416025"/>
            <a:ext cx="5733300" cy="596099"/>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rgbClr val="FFFFFF"/>
              </a:buClr>
              <a:buSzPct val="25000"/>
              <a:buFont typeface="Arial"/>
              <a:buNone/>
            </a:pPr>
            <a:r>
              <a:rPr b="0" i="0" lang="en" sz="900" u="none" cap="none" strike="noStrike">
                <a:solidFill>
                  <a:srgbClr val="FFFFFF"/>
                </a:solidFill>
                <a:latin typeface="Arial"/>
                <a:ea typeface="Arial"/>
                <a:cs typeface="Arial"/>
                <a:sym typeface="Arial"/>
              </a:rPr>
              <a:t>EndLiS Energy (2017), “Advanced Sulfur Cathodes.” EndLiS Energy, http://www.endlisenergy.com/our-technology.html </a:t>
            </a:r>
          </a:p>
        </p:txBody>
      </p:sp>
      <p:pic>
        <p:nvPicPr>
          <p:cNvPr id="190" name="Shape 190"/>
          <p:cNvPicPr preferRelativeResize="0"/>
          <p:nvPr/>
        </p:nvPicPr>
        <p:blipFill rotWithShape="1">
          <a:blip r:embed="rId4">
            <a:alphaModFix/>
          </a:blip>
          <a:srcRect b="0" l="0" r="0" t="0"/>
          <a:stretch/>
        </p:blipFill>
        <p:spPr>
          <a:xfrm>
            <a:off x="4388773" y="117975"/>
            <a:ext cx="596101" cy="596101"/>
          </a:xfrm>
          <a:prstGeom prst="rect">
            <a:avLst/>
          </a:prstGeom>
          <a:noFill/>
          <a:ln>
            <a:noFill/>
          </a:ln>
        </p:spPr>
      </p:pic>
      <p:sp>
        <p:nvSpPr>
          <p:cNvPr id="191" name="Shape 191"/>
          <p:cNvSpPr txBox="1"/>
          <p:nvPr/>
        </p:nvSpPr>
        <p:spPr>
          <a:xfrm>
            <a:off x="6924850" y="0"/>
            <a:ext cx="2170799" cy="518999"/>
          </a:xfrm>
          <a:prstGeom prst="rect">
            <a:avLst/>
          </a:prstGeom>
          <a:noFill/>
          <a:ln>
            <a:noFill/>
          </a:ln>
        </p:spPr>
        <p:txBody>
          <a:bodyPr anchorCtr="0" anchor="t" bIns="91425" lIns="91425" rIns="91425" tIns="91425">
            <a:noAutofit/>
          </a:bodyPr>
          <a:lstStyle/>
          <a:p>
            <a:pPr indent="0" lvl="0" marL="0" marR="0" rtl="0" algn="r">
              <a:lnSpc>
                <a:spcPct val="10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Literature Review</a:t>
            </a:r>
          </a:p>
        </p:txBody>
      </p:sp>
      <p:sp>
        <p:nvSpPr>
          <p:cNvPr id="192" name="Shape 192"/>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193" name="Shape 193"/>
          <p:cNvSpPr txBox="1"/>
          <p:nvPr/>
        </p:nvSpPr>
        <p:spPr>
          <a:xfrm>
            <a:off x="7694650" y="4160450"/>
            <a:ext cx="631200" cy="393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1" lang="en" sz="3000">
                <a:solidFill>
                  <a:srgbClr val="FFFFFF"/>
                </a:solidFill>
              </a:rPr>
              <a:t>7</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